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Ex1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1"/>
  </p:notesMasterIdLst>
  <p:sldIdLst>
    <p:sldId id="1838" r:id="rId3"/>
    <p:sldId id="1839" r:id="rId4"/>
    <p:sldId id="1840" r:id="rId5"/>
    <p:sldId id="1841" r:id="rId6"/>
    <p:sldId id="1842" r:id="rId7"/>
    <p:sldId id="1843" r:id="rId8"/>
    <p:sldId id="1844" r:id="rId9"/>
    <p:sldId id="1845" r:id="rId10"/>
    <p:sldId id="1827" r:id="rId11"/>
    <p:sldId id="1849" r:id="rId12"/>
    <p:sldId id="1850" r:id="rId13"/>
    <p:sldId id="1851" r:id="rId14"/>
    <p:sldId id="1830" r:id="rId15"/>
    <p:sldId id="1825" r:id="rId16"/>
    <p:sldId id="1846" r:id="rId17"/>
    <p:sldId id="1847" r:id="rId18"/>
    <p:sldId id="1848" r:id="rId19"/>
    <p:sldId id="1837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z. Horváth Mária" initials="SZHM" lastIdx="13" clrIdx="0">
    <p:extLst>
      <p:ext uri="{19B8F6BF-5375-455C-9EA6-DF929625EA0E}">
        <p15:presenceInfo xmlns:p15="http://schemas.microsoft.com/office/powerpoint/2012/main" userId="Sz. Horváth Mária" providerId="None"/>
      </p:ext>
    </p:extLst>
  </p:cmAuthor>
  <p:cmAuthor id="2" name="Ódor Csilla" initials="ÓC" lastIdx="3" clrIdx="1">
    <p:extLst>
      <p:ext uri="{19B8F6BF-5375-455C-9EA6-DF929625EA0E}">
        <p15:presenceInfo xmlns:p15="http://schemas.microsoft.com/office/powerpoint/2012/main" userId="Ódor Csil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0B7"/>
    <a:srgbClr val="A9BF53"/>
    <a:srgbClr val="2E3E1A"/>
    <a:srgbClr val="662583"/>
    <a:srgbClr val="808123"/>
    <a:srgbClr val="984796"/>
    <a:srgbClr val="2B1F51"/>
    <a:srgbClr val="D8F470"/>
    <a:srgbClr val="2F8543"/>
    <a:srgbClr val="1A5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4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orich.balazs\Documents\gyorsjelent&#233;s_2023\PF_gyorsjelent&#233;s_2023_diagramok_hb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orich.balazs\Documents\gyorsjelent&#233;s_2023\PF_gyorsjelent&#233;s_2023_diagramok_hb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orich.balazs\Documents\gyorsjelent&#233;s_2023\PF_gyorsjelent&#233;s_2023_diagramok_hb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92956646695645E-2"/>
          <c:y val="2.1480736952076328E-2"/>
          <c:w val="0.93594698233620766"/>
          <c:h val="0.887182087294252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képzés_választás_körülményei!$B$4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66258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Lucida Fax" panose="02060602050505020204" pitchFamily="18" charset="0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képzés_választás_körülményei!$A$5:$A$13</c:f>
              <c:strCache>
                <c:ptCount val="9"/>
                <c:pt idx="0">
                  <c:v>Iskolák honlapjai</c:v>
                </c:pt>
                <c:pt idx="1">
                  <c:v>Facebook</c:v>
                </c:pt>
                <c:pt idx="2">
                  <c:v>Youtube</c:v>
                </c:pt>
                <c:pt idx="3">
                  <c:v>Instagram</c:v>
                </c:pt>
                <c:pt idx="4">
                  <c:v>Tiktok</c:v>
                </c:pt>
                <c:pt idx="5">
                  <c:v>Televíziós műsor</c:v>
                </c:pt>
                <c:pt idx="6">
                  <c:v>Egyéb honlapok</c:v>
                </c:pt>
                <c:pt idx="7">
                  <c:v>Egyiket sem jelölte</c:v>
                </c:pt>
                <c:pt idx="8">
                  <c:v>NT/NV</c:v>
                </c:pt>
              </c:strCache>
            </c:strRef>
          </c:cat>
          <c:val>
            <c:numRef>
              <c:f>képzés_választás_körülményei!$B$5:$B$13</c:f>
              <c:numCache>
                <c:formatCode>0.0%</c:formatCode>
                <c:ptCount val="9"/>
                <c:pt idx="0">
                  <c:v>0.71899999999999997</c:v>
                </c:pt>
                <c:pt idx="1">
                  <c:v>0.30599999999999999</c:v>
                </c:pt>
                <c:pt idx="2">
                  <c:v>6.9000000000000006E-2</c:v>
                </c:pt>
                <c:pt idx="3">
                  <c:v>0.05</c:v>
                </c:pt>
                <c:pt idx="4">
                  <c:v>3.3000000000000002E-2</c:v>
                </c:pt>
                <c:pt idx="5">
                  <c:v>1.2E-2</c:v>
                </c:pt>
                <c:pt idx="6">
                  <c:v>0.13</c:v>
                </c:pt>
                <c:pt idx="7">
                  <c:v>0.18099999999999999</c:v>
                </c:pt>
                <c:pt idx="8">
                  <c:v>1.4999999999999999E-2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A8-4952-8BAE-EAA80948DA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865710736"/>
        <c:axId val="731908912"/>
      </c:barChart>
      <c:catAx>
        <c:axId val="8657107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31908912"/>
        <c:crosses val="autoZero"/>
        <c:auto val="1"/>
        <c:lblAlgn val="ctr"/>
        <c:lblOffset val="100"/>
        <c:noMultiLvlLbl val="0"/>
      </c:catAx>
      <c:valAx>
        <c:axId val="73190891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  <a:ea typeface="+mn-ea"/>
                <a:cs typeface="+mn-cs"/>
              </a:defRPr>
            </a:pPr>
            <a:endParaRPr lang="hu-HU"/>
          </a:p>
        </c:txPr>
        <c:crossAx val="86571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1">
          <a:solidFill>
            <a:schemeClr val="bg2">
              <a:lumMod val="25000"/>
            </a:schemeClr>
          </a:solidFill>
          <a:latin typeface="Lucida Fax" panose="02060602050505020204" pitchFamily="18" charset="0"/>
        </a:defRPr>
      </a:pPr>
      <a:endParaRPr lang="hu-H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216287801929997"/>
          <c:y val="4.9272681718283189E-2"/>
          <c:w val="0.66665523418051542"/>
          <c:h val="0.852192777274205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képzés_választás_körülményei!$B$28</c:f>
              <c:strCache>
                <c:ptCount val="1"/>
                <c:pt idx="0">
                  <c:v>összes válaszadó</c:v>
                </c:pt>
              </c:strCache>
            </c:strRef>
          </c:tx>
          <c:spPr>
            <a:solidFill>
              <a:srgbClr val="808123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ucida Fax" panose="02060602050505020204" pitchFamily="18" charset="0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képzés_választás_körülményei!$A$29:$A$38</c:f>
              <c:strCache>
                <c:ptCount val="10"/>
                <c:pt idx="0">
                  <c:v>Itt olyat tanulhatok, ami érdekel.</c:v>
                </c:pt>
                <c:pt idx="1">
                  <c:v>Szakmával könnyen fogok munkát találni.</c:v>
                </c:pt>
                <c:pt idx="2">
                  <c:v>Tetszettek a képzések.</c:v>
                </c:pt>
                <c:pt idx="3">
                  <c:v>Szüleim vagy más rokonom javasolta.</c:v>
                </c:pt>
                <c:pt idx="4">
                  <c:v>Az ösztöndíj miatt.</c:v>
                </c:pt>
                <c:pt idx="5">
                  <c:v>A sok gyakorlat miatt.</c:v>
                </c:pt>
                <c:pt idx="6">
                  <c:v>Csak ide vettek fel.</c:v>
                </c:pt>
                <c:pt idx="7">
                  <c:v>Tanáraim javasolták.</c:v>
                </c:pt>
                <c:pt idx="8">
                  <c:v>Egyiket sem jelölte</c:v>
                </c:pt>
                <c:pt idx="9">
                  <c:v>NT/NV</c:v>
                </c:pt>
              </c:strCache>
            </c:strRef>
          </c:cat>
          <c:val>
            <c:numRef>
              <c:f>képzés_választás_körülményei!$B$29:$B$38</c:f>
              <c:numCache>
                <c:formatCode>0.0%</c:formatCode>
                <c:ptCount val="10"/>
                <c:pt idx="0">
                  <c:v>0.65300000000000002</c:v>
                </c:pt>
                <c:pt idx="1">
                  <c:v>0.38400000000000001</c:v>
                </c:pt>
                <c:pt idx="2">
                  <c:v>0.28499999999999998</c:v>
                </c:pt>
                <c:pt idx="3">
                  <c:v>0.26500000000000001</c:v>
                </c:pt>
                <c:pt idx="4">
                  <c:v>0.14499999999999999</c:v>
                </c:pt>
                <c:pt idx="5">
                  <c:v>0.108</c:v>
                </c:pt>
                <c:pt idx="6">
                  <c:v>6.4000000000000001E-2</c:v>
                </c:pt>
                <c:pt idx="7">
                  <c:v>4.7E-2</c:v>
                </c:pt>
                <c:pt idx="8" formatCode="General">
                  <c:v>0.05</c:v>
                </c:pt>
                <c:pt idx="9" formatCode="General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10-40A7-B7A3-79B9A5ACEB54}"/>
            </c:ext>
          </c:extLst>
        </c:ser>
        <c:ser>
          <c:idx val="1"/>
          <c:order val="1"/>
          <c:tx>
            <c:strRef>
              <c:f>képzés_választás_körülményei!$C$28</c:f>
              <c:strCache>
                <c:ptCount val="1"/>
                <c:pt idx="0">
                  <c:v>9. évfolyamosok</c:v>
                </c:pt>
              </c:strCache>
            </c:strRef>
          </c:tx>
          <c:spPr>
            <a:solidFill>
              <a:srgbClr val="662583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ucida Fax" panose="02060602050505020204" pitchFamily="18" charset="0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képzés_választás_körülményei!$A$29:$A$38</c:f>
              <c:strCache>
                <c:ptCount val="10"/>
                <c:pt idx="0">
                  <c:v>Itt olyat tanulhatok, ami érdekel.</c:v>
                </c:pt>
                <c:pt idx="1">
                  <c:v>Szakmával könnyen fogok munkát találni.</c:v>
                </c:pt>
                <c:pt idx="2">
                  <c:v>Tetszettek a képzések.</c:v>
                </c:pt>
                <c:pt idx="3">
                  <c:v>Szüleim vagy más rokonom javasolta.</c:v>
                </c:pt>
                <c:pt idx="4">
                  <c:v>Az ösztöndíj miatt.</c:v>
                </c:pt>
                <c:pt idx="5">
                  <c:v>A sok gyakorlat miatt.</c:v>
                </c:pt>
                <c:pt idx="6">
                  <c:v>Csak ide vettek fel.</c:v>
                </c:pt>
                <c:pt idx="7">
                  <c:v>Tanáraim javasolták.</c:v>
                </c:pt>
                <c:pt idx="8">
                  <c:v>Egyiket sem jelölte</c:v>
                </c:pt>
                <c:pt idx="9">
                  <c:v>NT/NV</c:v>
                </c:pt>
              </c:strCache>
            </c:strRef>
          </c:cat>
          <c:val>
            <c:numRef>
              <c:f>képzés_választás_körülményei!$C$29:$C$38</c:f>
              <c:numCache>
                <c:formatCode>0.0%</c:formatCode>
                <c:ptCount val="10"/>
                <c:pt idx="0">
                  <c:v>0.70499999999999996</c:v>
                </c:pt>
                <c:pt idx="1">
                  <c:v>0.40799999999999997</c:v>
                </c:pt>
                <c:pt idx="2">
                  <c:v>0.31</c:v>
                </c:pt>
                <c:pt idx="3">
                  <c:v>0.255</c:v>
                </c:pt>
                <c:pt idx="4">
                  <c:v>0.193</c:v>
                </c:pt>
                <c:pt idx="5">
                  <c:v>0.124</c:v>
                </c:pt>
                <c:pt idx="6">
                  <c:v>5.8999999999999997E-2</c:v>
                </c:pt>
                <c:pt idx="7">
                  <c:v>5.1999999999999998E-2</c:v>
                </c:pt>
                <c:pt idx="8" formatCode="General">
                  <c:v>3.4000000000000002E-2</c:v>
                </c:pt>
                <c:pt idx="9" formatCode="General">
                  <c:v>1.4E-2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10-40A7-B7A3-79B9A5ACEB5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5"/>
        <c:axId val="865710736"/>
        <c:axId val="731908912"/>
      </c:barChart>
      <c:catAx>
        <c:axId val="865710736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731908912"/>
        <c:crosses val="autoZero"/>
        <c:auto val="1"/>
        <c:lblAlgn val="ctr"/>
        <c:lblOffset val="100"/>
        <c:noMultiLvlLbl val="0"/>
      </c:catAx>
      <c:valAx>
        <c:axId val="731908912"/>
        <c:scaling>
          <c:orientation val="minMax"/>
          <c:max val="1"/>
        </c:scaling>
        <c:delete val="0"/>
        <c:axPos val="t"/>
        <c:numFmt formatCode="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ucida Fax" panose="02060602050505020204" pitchFamily="18" charset="0"/>
                <a:ea typeface="+mn-ea"/>
                <a:cs typeface="+mn-cs"/>
              </a:defRPr>
            </a:pPr>
            <a:endParaRPr lang="hu-HU"/>
          </a:p>
        </c:txPr>
        <c:crossAx val="86571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000">
          <a:latin typeface="Lucida Fax" panose="02060602050505020204" pitchFamily="18" charset="0"/>
        </a:defRPr>
      </a:pPr>
      <a:endParaRPr lang="hu-H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009629479823719"/>
          <c:y val="2.8534370946822308E-2"/>
          <c:w val="0.49633809425532793"/>
          <c:h val="0.844305278960752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képzés_választás_körülményei!$B$48</c:f>
              <c:strCache>
                <c:ptCount val="1"/>
                <c:pt idx="0">
                  <c:v>összes válaszadó</c:v>
                </c:pt>
              </c:strCache>
            </c:strRef>
          </c:tx>
          <c:spPr>
            <a:solidFill>
              <a:srgbClr val="808123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ucida Fax" panose="02060602050505020204" pitchFamily="18" charset="0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képzés_választás_körülményei!$A$49:$A$57</c:f>
              <c:strCache>
                <c:ptCount val="8"/>
                <c:pt idx="0">
                  <c:v>Ez az, ami érdekel.</c:v>
                </c:pt>
                <c:pt idx="1">
                  <c:v>Ezzel a végzettséggel könnyen fogok munkát találni.</c:v>
                </c:pt>
                <c:pt idx="2">
                  <c:v>Ezzel a végzettséggel sok pénzt kereshetek majd.</c:v>
                </c:pt>
                <c:pt idx="3">
                  <c:v>Szeretnék továbbtanulni ezen a területen.</c:v>
                </c:pt>
                <c:pt idx="4">
                  <c:v>Szüleim vagy más rokonom javaslatára.</c:v>
                </c:pt>
                <c:pt idx="5">
                  <c:v>Ez volt elérhető a lakóhelyem közelében.</c:v>
                </c:pt>
                <c:pt idx="6">
                  <c:v>Tanáraim javaslatára.</c:v>
                </c:pt>
                <c:pt idx="7">
                  <c:v>A szüleim is ezt tanulták.</c:v>
                </c:pt>
              </c:strCache>
            </c:strRef>
          </c:cat>
          <c:val>
            <c:numRef>
              <c:f>képzés_választás_körülményei!$B$49:$B$57</c:f>
              <c:numCache>
                <c:formatCode>0.00</c:formatCode>
                <c:ptCount val="8"/>
                <c:pt idx="0">
                  <c:v>3.8311999999999999</c:v>
                </c:pt>
                <c:pt idx="1">
                  <c:v>3.7959999999999998</c:v>
                </c:pt>
                <c:pt idx="2">
                  <c:v>3.5790000000000002</c:v>
                </c:pt>
                <c:pt idx="3">
                  <c:v>3.2722000000000002</c:v>
                </c:pt>
                <c:pt idx="4">
                  <c:v>2.8081999999999998</c:v>
                </c:pt>
                <c:pt idx="5">
                  <c:v>2.4782999999999999</c:v>
                </c:pt>
                <c:pt idx="6">
                  <c:v>1.8055000000000001</c:v>
                </c:pt>
                <c:pt idx="7" formatCode="General">
                  <c:v>1.6349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CF-4BD0-92B2-0630FD6C8645}"/>
            </c:ext>
          </c:extLst>
        </c:ser>
        <c:ser>
          <c:idx val="1"/>
          <c:order val="1"/>
          <c:tx>
            <c:strRef>
              <c:f>képzés_választás_körülményei!$C$48</c:f>
              <c:strCache>
                <c:ptCount val="1"/>
                <c:pt idx="0">
                  <c:v>9. évfolyamosok</c:v>
                </c:pt>
              </c:strCache>
            </c:strRef>
          </c:tx>
          <c:spPr>
            <a:solidFill>
              <a:srgbClr val="662583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ucida Fax" panose="02060602050505020204" pitchFamily="18" charset="0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képzés_választás_körülményei!$A$49:$A$57</c:f>
              <c:strCache>
                <c:ptCount val="8"/>
                <c:pt idx="0">
                  <c:v>Ez az, ami érdekel.</c:v>
                </c:pt>
                <c:pt idx="1">
                  <c:v>Ezzel a végzettséggel könnyen fogok munkát találni.</c:v>
                </c:pt>
                <c:pt idx="2">
                  <c:v>Ezzel a végzettséggel sok pénzt kereshetek majd.</c:v>
                </c:pt>
                <c:pt idx="3">
                  <c:v>Szeretnék továbbtanulni ezen a területen.</c:v>
                </c:pt>
                <c:pt idx="4">
                  <c:v>Szüleim vagy más rokonom javaslatára.</c:v>
                </c:pt>
                <c:pt idx="5">
                  <c:v>Ez volt elérhető a lakóhelyem közelében.</c:v>
                </c:pt>
                <c:pt idx="6">
                  <c:v>Tanáraim javaslatára.</c:v>
                </c:pt>
                <c:pt idx="7">
                  <c:v>A szüleim is ezt tanulták.</c:v>
                </c:pt>
              </c:strCache>
            </c:strRef>
          </c:cat>
          <c:val>
            <c:numRef>
              <c:f>képzés_választás_körülményei!$C$49:$C$57</c:f>
              <c:numCache>
                <c:formatCode>General</c:formatCode>
                <c:ptCount val="8"/>
                <c:pt idx="0">
                  <c:v>3.97</c:v>
                </c:pt>
                <c:pt idx="1">
                  <c:v>3.95</c:v>
                </c:pt>
                <c:pt idx="2">
                  <c:v>3.77</c:v>
                </c:pt>
                <c:pt idx="3">
                  <c:v>3.47</c:v>
                </c:pt>
                <c:pt idx="4">
                  <c:v>2.84</c:v>
                </c:pt>
                <c:pt idx="5">
                  <c:v>2.5099999999999998</c:v>
                </c:pt>
                <c:pt idx="6">
                  <c:v>1.82</c:v>
                </c:pt>
                <c:pt idx="7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CF-4BD0-92B2-0630FD6C86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865710736"/>
        <c:axId val="731908912"/>
      </c:barChart>
      <c:catAx>
        <c:axId val="865710736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731908912"/>
        <c:crosses val="autoZero"/>
        <c:auto val="1"/>
        <c:lblAlgn val="ctr"/>
        <c:lblOffset val="100"/>
        <c:noMultiLvlLbl val="0"/>
      </c:catAx>
      <c:valAx>
        <c:axId val="731908912"/>
        <c:scaling>
          <c:orientation val="minMax"/>
          <c:max val="5"/>
          <c:min val="1"/>
        </c:scaling>
        <c:delete val="0"/>
        <c:axPos val="t"/>
        <c:numFmt formatCode="#,##0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ucida Fax" panose="02060602050505020204" pitchFamily="18" charset="0"/>
                <a:ea typeface="+mn-ea"/>
                <a:cs typeface="+mn-cs"/>
              </a:defRPr>
            </a:pPr>
            <a:endParaRPr lang="hu-HU"/>
          </a:p>
        </c:txPr>
        <c:crossAx val="86571073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050">
          <a:latin typeface="Lucida Fax" panose="02060602050505020204" pitchFamily="18" charset="0"/>
        </a:defRPr>
      </a:pPr>
      <a:endParaRPr lang="hu-HU"/>
    </a:p>
  </c:txPr>
  <c:externalData r:id="rId3">
    <c:autoUpdate val="0"/>
  </c:externalData>
  <c:userShapes r:id="rId4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Munka1!$A$2:$C$15</cx:f>
        <cx:lvl ptCount="14">
          <cx:pt idx="0"/>
          <cx:pt idx="1"/>
          <cx:pt idx="2"/>
          <cx:pt idx="3"/>
          <cx:pt idx="4"/>
          <cx:pt idx="5"/>
          <cx:pt idx="6"/>
          <cx:pt idx="7"/>
          <cx:pt idx="8"/>
          <cx:pt idx="9"/>
          <cx:pt idx="10"/>
          <cx:pt idx="11"/>
          <cx:pt idx="12"/>
          <cx:pt idx="13"/>
        </cx:lvl>
        <cx:lvl ptCount="14">
          <cx:pt idx="0">VET Centre publications</cx:pt>
          <cx:pt idx="1">Institutional publications</cx:pt>
          <cx:pt idx="2">VET Centre appearance</cx:pt>
          <cx:pt idx="3">Institutional appearance</cx:pt>
          <cx:pt idx="4">VET Centre</cx:pt>
          <cx:pt idx="5">Institutions</cx:pt>
          <cx:pt idx="6"/>
          <cx:pt idx="7">Online media</cx:pt>
          <cx:pt idx="8">Local TV, radio</cx:pt>
          <cx:pt idx="9">Printed</cx:pt>
          <cx:pt idx="10">Comprehensive</cx:pt>
          <cx:pt idx="11">Institutional, sectoral</cx:pt>
          <cx:pt idx="12"/>
          <cx:pt idx="13"/>
        </cx:lvl>
        <cx:lvl ptCount="14">
          <cx:pt idx="0">Printed publication</cx:pt>
          <cx:pt idx="1"/>
          <cx:pt idx="2">Social media</cx:pt>
          <cx:pt idx="3"/>
          <cx:pt idx="4">Website</cx:pt>
          <cx:pt idx="5"/>
          <cx:pt idx="6"/>
          <cx:pt idx="7">Media</cx:pt>
          <cx:pt idx="8"/>
          <cx:pt idx="9"/>
          <cx:pt idx="10">Events</cx:pt>
          <cx:pt idx="11"/>
          <cx:pt idx="12"/>
          <cx:pt idx="13"/>
        </cx:lvl>
      </cx:strDim>
      <cx:numDim type="size">
        <cx:f>Munka1!$D$2:$D$15</cx:f>
        <cx:lvl ptCount="14" formatCode="Normál">
          <cx:pt idx="0">12</cx:pt>
          <cx:pt idx="1">40</cx:pt>
          <cx:pt idx="2">11</cx:pt>
          <cx:pt idx="3">22</cx:pt>
          <cx:pt idx="4">6</cx:pt>
          <cx:pt idx="5">30</cx:pt>
          <cx:pt idx="6">6</cx:pt>
          <cx:pt idx="7">22</cx:pt>
          <cx:pt idx="8">22</cx:pt>
          <cx:pt idx="9">6</cx:pt>
          <cx:pt idx="10">22</cx:pt>
          <cx:pt idx="11">12</cx:pt>
        </cx:lvl>
      </cx:numDim>
    </cx:data>
  </cx:chartData>
  <cx:chart>
    <cx:plotArea>
      <cx:plotAreaRegion>
        <cx:series layoutId="sunburst" uniqueId="{5BF76015-CCDC-4146-BC69-28CED72C0E1B}">
          <cx:tx>
            <cx:txData>
              <cx:f>Munka1!$D$1</cx:f>
              <cx:v>Adatsor1</cx:v>
            </cx:txData>
          </cx:tx>
          <cx:dataPt idx="0">
            <cx:spPr>
              <a:solidFill>
                <a:srgbClr val="2E3E1A"/>
              </a:solidFill>
            </cx:spPr>
          </cx:dataPt>
          <cx:dataPt idx="3">
            <cx:spPr>
              <a:solidFill>
                <a:srgbClr val="984796"/>
              </a:solidFill>
            </cx:spPr>
          </cx:dataPt>
          <cx:dataPt idx="6">
            <cx:spPr>
              <a:solidFill>
                <a:srgbClr val="0F70B7"/>
              </a:solidFill>
            </cx:spPr>
          </cx:dataPt>
          <cx:dataPt idx="9">
            <cx:spPr>
              <a:solidFill>
                <a:srgbClr val="808123"/>
              </a:solidFill>
            </cx:spPr>
          </cx:dataPt>
          <cx:dataPt idx="13">
            <cx:spPr>
              <a:solidFill>
                <a:srgbClr val="662583"/>
              </a:solidFill>
            </cx:spPr>
          </cx:dataPt>
          <cx:dataId val="0"/>
        </cx:series>
      </cx:plotAreaRegion>
    </cx:plotArea>
    <cx:legend pos="l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000" b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  <a:ea typeface="Lucida Fax" panose="02060602050505020204" pitchFamily="18" charset="0"/>
              <a:cs typeface="Lucida Fax" panose="02060602050505020204" pitchFamily="18" charset="0"/>
            </a:defRPr>
          </a:pPr>
          <a:endParaRPr lang="hu-HU" sz="2000" b="1" i="0" u="none" strike="noStrike" baseline="0">
            <a:solidFill>
              <a:schemeClr val="bg2">
                <a:lumMod val="50000"/>
              </a:schemeClr>
            </a:solidFill>
            <a:latin typeface="Lucida Fax" panose="02060602050505020204" pitchFamily="18" charset="0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85">
  <cs:axisTitle>
    <cs:lnRef idx="0"/>
    <cs:fillRef idx="0"/>
    <cs:effectRef idx="0"/>
    <cs:fontRef idx="minor">
      <a:schemeClr val="tx2"/>
    </cs:fontRef>
    <cs:defRPr sz="1197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2"/>
    </cs:fontRef>
    <cs:spPr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  <a:ln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2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2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2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2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2"/>
    </cs:fontRef>
    <cs:defRPr sz="1197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2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2"/>
    </cs:fontRef>
    <cs:defRPr sz="2128" b="1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0.38197</cdr:x>
      <cdr:y>0.93163</cdr:y>
    </cdr:from>
    <cdr:to>
      <cdr:x>0.45425</cdr:x>
      <cdr:y>0.98422</cdr:y>
    </cdr:to>
    <cdr:sp macro="" textlink="">
      <cdr:nvSpPr>
        <cdr:cNvPr id="2" name="Szövegdoboz 10">
          <a:extLst xmlns:a="http://schemas.openxmlformats.org/drawingml/2006/main">
            <a:ext uri="{FF2B5EF4-FFF2-40B4-BE49-F238E27FC236}">
              <a16:creationId xmlns:a16="http://schemas.microsoft.com/office/drawing/2014/main" id="{6783B468-1499-4265-959F-EBF6951CDF97}"/>
            </a:ext>
          </a:extLst>
        </cdr:cNvPr>
        <cdr:cNvSpPr txBox="1"/>
      </cdr:nvSpPr>
      <cdr:spPr>
        <a:xfrm xmlns:a="http://schemas.openxmlformats.org/drawingml/2006/main">
          <a:off x="4245902" y="4089250"/>
          <a:ext cx="803424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hu-H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sz="900" b="1" dirty="0">
              <a:solidFill>
                <a:schemeClr val="bg2">
                  <a:lumMod val="25000"/>
                </a:schemeClr>
              </a:solidFill>
              <a:latin typeface="Lucida Fax" panose="02060602050505020204" pitchFamily="18" charset="0"/>
            </a:rPr>
            <a:t>Instagram</a:t>
          </a:r>
          <a:endParaRPr lang="hu-HU" sz="900" dirty="0">
            <a:solidFill>
              <a:schemeClr val="bg2">
                <a:lumMod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0.49083</cdr:x>
      <cdr:y>0.93163</cdr:y>
    </cdr:from>
    <cdr:to>
      <cdr:x>0.54827</cdr:x>
      <cdr:y>0.98422</cdr:y>
    </cdr:to>
    <cdr:sp macro="" textlink="">
      <cdr:nvSpPr>
        <cdr:cNvPr id="3" name="Szövegdoboz 10">
          <a:extLst xmlns:a="http://schemas.openxmlformats.org/drawingml/2006/main">
            <a:ext uri="{FF2B5EF4-FFF2-40B4-BE49-F238E27FC236}">
              <a16:creationId xmlns:a16="http://schemas.microsoft.com/office/drawing/2014/main" id="{67B090CE-259B-4B0B-804C-FDE1E3F199E7}"/>
            </a:ext>
          </a:extLst>
        </cdr:cNvPr>
        <cdr:cNvSpPr txBox="1"/>
      </cdr:nvSpPr>
      <cdr:spPr>
        <a:xfrm xmlns:a="http://schemas.openxmlformats.org/drawingml/2006/main">
          <a:off x="5455936" y="4089250"/>
          <a:ext cx="638465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sz="900" b="1" dirty="0" err="1">
              <a:solidFill>
                <a:schemeClr val="bg2">
                  <a:lumMod val="25000"/>
                </a:schemeClr>
              </a:solidFill>
              <a:latin typeface="Lucida Fax" panose="02060602050505020204" pitchFamily="18" charset="0"/>
            </a:rPr>
            <a:t>TikTok</a:t>
          </a:r>
          <a:endParaRPr lang="hu-HU" sz="900" dirty="0">
            <a:solidFill>
              <a:schemeClr val="bg2">
                <a:lumMod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0.59074</cdr:x>
      <cdr:y>0.91385</cdr:y>
    </cdr:from>
    <cdr:to>
      <cdr:x>0.66602</cdr:x>
      <cdr:y>0.99799</cdr:y>
    </cdr:to>
    <cdr:sp macro="" textlink="">
      <cdr:nvSpPr>
        <cdr:cNvPr id="4" name="Szövegdoboz 10">
          <a:extLst xmlns:a="http://schemas.openxmlformats.org/drawingml/2006/main">
            <a:ext uri="{FF2B5EF4-FFF2-40B4-BE49-F238E27FC236}">
              <a16:creationId xmlns:a16="http://schemas.microsoft.com/office/drawing/2014/main" id="{C761DD0B-3701-40A7-99C7-3B4AC4C021E7}"/>
            </a:ext>
          </a:extLst>
        </cdr:cNvPr>
        <cdr:cNvSpPr txBox="1"/>
      </cdr:nvSpPr>
      <cdr:spPr>
        <a:xfrm xmlns:a="http://schemas.openxmlformats.org/drawingml/2006/main">
          <a:off x="6589019" y="4011174"/>
          <a:ext cx="83961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u-HU" sz="900" b="1" dirty="0" err="1">
              <a:solidFill>
                <a:schemeClr val="bg2">
                  <a:lumMod val="25000"/>
                </a:schemeClr>
              </a:solidFill>
              <a:latin typeface="Lucida Fax" panose="02060602050505020204" pitchFamily="18" charset="0"/>
            </a:rPr>
            <a:t>Television</a:t>
          </a:r>
          <a:endParaRPr lang="hu-HU" sz="900" b="1" dirty="0">
            <a:solidFill>
              <a:schemeClr val="bg2">
                <a:lumMod val="25000"/>
              </a:schemeClr>
            </a:solidFill>
            <a:latin typeface="Lucida Fax" panose="02060602050505020204" pitchFamily="18" charset="0"/>
          </a:endParaRPr>
        </a:p>
        <a:p xmlns:a="http://schemas.openxmlformats.org/drawingml/2006/main">
          <a:pPr algn="ctr"/>
          <a:r>
            <a:rPr lang="hu-HU" sz="900" b="1" dirty="0" err="1">
              <a:solidFill>
                <a:schemeClr val="bg2">
                  <a:lumMod val="25000"/>
                </a:schemeClr>
              </a:solidFill>
              <a:latin typeface="Lucida Fax" panose="02060602050505020204" pitchFamily="18" charset="0"/>
            </a:rPr>
            <a:t>broadcast</a:t>
          </a:r>
          <a:endParaRPr lang="hu-HU" sz="900" dirty="0">
            <a:solidFill>
              <a:schemeClr val="bg2">
                <a:lumMod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0.69564</cdr:x>
      <cdr:y>0.90857</cdr:y>
    </cdr:from>
    <cdr:to>
      <cdr:x>0.75991</cdr:x>
      <cdr:y>0.99271</cdr:y>
    </cdr:to>
    <cdr:sp macro="" textlink="">
      <cdr:nvSpPr>
        <cdr:cNvPr id="5" name="Szövegdoboz 10">
          <a:extLst xmlns:a="http://schemas.openxmlformats.org/drawingml/2006/main">
            <a:ext uri="{FF2B5EF4-FFF2-40B4-BE49-F238E27FC236}">
              <a16:creationId xmlns:a16="http://schemas.microsoft.com/office/drawing/2014/main" id="{437CBFC2-CFE7-4C49-AC24-65C3AB6E2822}"/>
            </a:ext>
          </a:extLst>
        </cdr:cNvPr>
        <cdr:cNvSpPr txBox="1"/>
      </cdr:nvSpPr>
      <cdr:spPr>
        <a:xfrm xmlns:a="http://schemas.openxmlformats.org/drawingml/2006/main">
          <a:off x="7759038" y="3987999"/>
          <a:ext cx="716863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u-HU" sz="900" b="1" dirty="0" err="1">
              <a:solidFill>
                <a:schemeClr val="bg2">
                  <a:lumMod val="25000"/>
                </a:schemeClr>
              </a:solidFill>
              <a:latin typeface="Lucida Fax" panose="02060602050505020204" pitchFamily="18" charset="0"/>
            </a:rPr>
            <a:t>Other</a:t>
          </a:r>
          <a:endParaRPr lang="hu-HU" sz="900" b="1" dirty="0">
            <a:solidFill>
              <a:schemeClr val="bg2">
                <a:lumMod val="25000"/>
              </a:schemeClr>
            </a:solidFill>
            <a:latin typeface="Lucida Fax" panose="02060602050505020204" pitchFamily="18" charset="0"/>
          </a:endParaRPr>
        </a:p>
        <a:p xmlns:a="http://schemas.openxmlformats.org/drawingml/2006/main">
          <a:pPr algn="ctr"/>
          <a:r>
            <a:rPr lang="hu-HU" sz="900" b="1" dirty="0" err="1">
              <a:solidFill>
                <a:schemeClr val="bg2">
                  <a:lumMod val="25000"/>
                </a:schemeClr>
              </a:solidFill>
              <a:latin typeface="Lucida Fax" panose="02060602050505020204" pitchFamily="18" charset="0"/>
            </a:rPr>
            <a:t>websites</a:t>
          </a:r>
          <a:endParaRPr lang="hu-HU" sz="900" dirty="0">
            <a:solidFill>
              <a:schemeClr val="bg2">
                <a:lumMod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0.79591</cdr:x>
      <cdr:y>0.90857</cdr:y>
    </cdr:from>
    <cdr:to>
      <cdr:x>0.86795</cdr:x>
      <cdr:y>0.99271</cdr:y>
    </cdr:to>
    <cdr:sp macro="" textlink="">
      <cdr:nvSpPr>
        <cdr:cNvPr id="6" name="Szövegdoboz 10">
          <a:extLst xmlns:a="http://schemas.openxmlformats.org/drawingml/2006/main">
            <a:ext uri="{FF2B5EF4-FFF2-40B4-BE49-F238E27FC236}">
              <a16:creationId xmlns:a16="http://schemas.microsoft.com/office/drawing/2014/main" id="{E29EB312-C693-4EC4-9CBB-07F07EAAC019}"/>
            </a:ext>
          </a:extLst>
        </cdr:cNvPr>
        <cdr:cNvSpPr txBox="1"/>
      </cdr:nvSpPr>
      <cdr:spPr>
        <a:xfrm xmlns:a="http://schemas.openxmlformats.org/drawingml/2006/main">
          <a:off x="8877453" y="3987999"/>
          <a:ext cx="80342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u-HU" sz="900" b="1" dirty="0">
              <a:solidFill>
                <a:schemeClr val="bg2">
                  <a:lumMod val="25000"/>
                </a:schemeClr>
              </a:solidFill>
              <a:latin typeface="Lucida Fax" panose="02060602050505020204" pitchFamily="18" charset="0"/>
            </a:rPr>
            <a:t>No</a:t>
          </a:r>
        </a:p>
        <a:p xmlns:a="http://schemas.openxmlformats.org/drawingml/2006/main">
          <a:pPr algn="ctr"/>
          <a:r>
            <a:rPr lang="hu-HU" sz="900" b="1" dirty="0" err="1">
              <a:solidFill>
                <a:schemeClr val="bg2">
                  <a:lumMod val="25000"/>
                </a:schemeClr>
              </a:solidFill>
              <a:latin typeface="Lucida Fax" panose="02060602050505020204" pitchFamily="18" charset="0"/>
            </a:rPr>
            <a:t>indication</a:t>
          </a:r>
          <a:endParaRPr lang="hu-HU" sz="900" dirty="0">
            <a:solidFill>
              <a:schemeClr val="bg2">
                <a:lumMod val="25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8.72709E-8</cdr:x>
      <cdr:y>0.19289</cdr:y>
    </cdr:from>
    <cdr:to>
      <cdr:x>0.2621</cdr:x>
      <cdr:y>0.24612</cdr:y>
    </cdr:to>
    <cdr:sp macro="" textlink="">
      <cdr:nvSpPr>
        <cdr:cNvPr id="2" name="Szövegdoboz 1">
          <a:extLst xmlns:a="http://schemas.openxmlformats.org/drawingml/2006/main">
            <a:ext uri="{FF2B5EF4-FFF2-40B4-BE49-F238E27FC236}">
              <a16:creationId xmlns:a16="http://schemas.microsoft.com/office/drawing/2014/main" id="{F7AF5587-22F3-4759-B3DE-F8989D275FA6}"/>
            </a:ext>
          </a:extLst>
        </cdr:cNvPr>
        <cdr:cNvSpPr txBox="1"/>
      </cdr:nvSpPr>
      <cdr:spPr>
        <a:xfrm xmlns:a="http://schemas.openxmlformats.org/drawingml/2006/main">
          <a:off x="1" y="944642"/>
          <a:ext cx="3003258" cy="2606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hu-HU" sz="1100" dirty="0"/>
        </a:p>
      </cdr:txBody>
    </cdr:sp>
  </cdr:relSizeAnchor>
  <cdr:relSizeAnchor xmlns:cdr="http://schemas.openxmlformats.org/drawingml/2006/chartDrawing">
    <cdr:from>
      <cdr:x>0.02527</cdr:x>
      <cdr:y>0.15226</cdr:y>
    </cdr:from>
    <cdr:to>
      <cdr:x>0.29844</cdr:x>
      <cdr:y>0.19834</cdr:y>
    </cdr:to>
    <cdr:sp macro="" textlink="">
      <cdr:nvSpPr>
        <cdr:cNvPr id="3" name="Szövegdoboz 2">
          <a:extLst xmlns:a="http://schemas.openxmlformats.org/drawingml/2006/main">
            <a:ext uri="{FF2B5EF4-FFF2-40B4-BE49-F238E27FC236}">
              <a16:creationId xmlns:a16="http://schemas.microsoft.com/office/drawing/2014/main" id="{2B27720A-426B-46B2-A01D-72FD0362A326}"/>
            </a:ext>
          </a:extLst>
        </cdr:cNvPr>
        <cdr:cNvSpPr txBox="1"/>
      </cdr:nvSpPr>
      <cdr:spPr>
        <a:xfrm xmlns:a="http://schemas.openxmlformats.org/drawingml/2006/main">
          <a:off x="308118" y="795926"/>
          <a:ext cx="3330431" cy="2408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With</a:t>
          </a:r>
          <a:r>
            <a:rPr lang="hu-HU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my</a:t>
          </a:r>
          <a:r>
            <a:rPr lang="hu-HU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profession</a:t>
          </a:r>
          <a:r>
            <a:rPr lang="hu-HU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, I </a:t>
          </a:r>
          <a:r>
            <a:rPr lang="hu-HU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will</a:t>
          </a:r>
          <a:r>
            <a:rPr lang="hu-HU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find</a:t>
          </a:r>
          <a:r>
            <a:rPr lang="hu-HU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a </a:t>
          </a:r>
          <a:r>
            <a:rPr lang="hu-HU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job</a:t>
          </a:r>
          <a:r>
            <a:rPr lang="hu-HU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easily</a:t>
          </a:r>
          <a:r>
            <a:rPr lang="hu-HU" dirty="0">
              <a:latin typeface="Lucida Fax" panose="02060602050505020204" pitchFamily="18" charset="0"/>
            </a:rPr>
            <a:t>.</a:t>
          </a:r>
        </a:p>
      </cdr:txBody>
    </cdr:sp>
  </cdr:relSizeAnchor>
  <cdr:relSizeAnchor xmlns:cdr="http://schemas.openxmlformats.org/drawingml/2006/chartDrawing">
    <cdr:from>
      <cdr:x>0.15997</cdr:x>
      <cdr:y>0.24026</cdr:y>
    </cdr:from>
    <cdr:to>
      <cdr:x>0.29375</cdr:x>
      <cdr:y>0.29031</cdr:y>
    </cdr:to>
    <cdr:sp macro="" textlink="">
      <cdr:nvSpPr>
        <cdr:cNvPr id="4" name="Szövegdoboz 3">
          <a:extLst xmlns:a="http://schemas.openxmlformats.org/drawingml/2006/main">
            <a:ext uri="{FF2B5EF4-FFF2-40B4-BE49-F238E27FC236}">
              <a16:creationId xmlns:a16="http://schemas.microsoft.com/office/drawing/2014/main" id="{DE0B1D2F-A445-4FB4-9951-8F5FBDC5F091}"/>
            </a:ext>
          </a:extLst>
        </cdr:cNvPr>
        <cdr:cNvSpPr txBox="1"/>
      </cdr:nvSpPr>
      <cdr:spPr>
        <a:xfrm xmlns:a="http://schemas.openxmlformats.org/drawingml/2006/main">
          <a:off x="1950354" y="1255903"/>
          <a:ext cx="1631046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I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liked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the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trainings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.</a:t>
          </a:r>
        </a:p>
      </cdr:txBody>
    </cdr:sp>
  </cdr:relSizeAnchor>
  <cdr:relSizeAnchor xmlns:cdr="http://schemas.openxmlformats.org/drawingml/2006/chartDrawing">
    <cdr:from>
      <cdr:x>0.01328</cdr:x>
      <cdr:y>0.31081</cdr:y>
    </cdr:from>
    <cdr:to>
      <cdr:x>0.34639</cdr:x>
      <cdr:y>0.39093</cdr:y>
    </cdr:to>
    <cdr:sp macro="" textlink="">
      <cdr:nvSpPr>
        <cdr:cNvPr id="5" name="Szövegdoboz 4">
          <a:extLst xmlns:a="http://schemas.openxmlformats.org/drawingml/2006/main">
            <a:ext uri="{FF2B5EF4-FFF2-40B4-BE49-F238E27FC236}">
              <a16:creationId xmlns:a16="http://schemas.microsoft.com/office/drawing/2014/main" id="{3E9457D6-32F9-412B-8D1C-D4D02680BFCA}"/>
            </a:ext>
          </a:extLst>
        </cdr:cNvPr>
        <cdr:cNvSpPr txBox="1"/>
      </cdr:nvSpPr>
      <cdr:spPr>
        <a:xfrm xmlns:a="http://schemas.openxmlformats.org/drawingml/2006/main">
          <a:off x="161926" y="1624702"/>
          <a:ext cx="4061244" cy="4187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sz="105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It</a:t>
          </a:r>
          <a:r>
            <a:rPr lang="hu-HU" sz="105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05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was</a:t>
          </a:r>
          <a:r>
            <a:rPr lang="hu-HU" sz="105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05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recommended</a:t>
          </a:r>
          <a:r>
            <a:rPr lang="hu-HU" sz="105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05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by</a:t>
          </a:r>
          <a:r>
            <a:rPr lang="hu-HU" sz="105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05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my</a:t>
          </a:r>
          <a:r>
            <a:rPr lang="hu-HU" sz="105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05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parents</a:t>
          </a:r>
          <a:r>
            <a:rPr lang="hu-HU" sz="105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05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or</a:t>
          </a:r>
          <a:r>
            <a:rPr lang="hu-HU" sz="105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05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another</a:t>
          </a:r>
          <a:endParaRPr lang="hu-HU" sz="1050" b="1" dirty="0">
            <a:solidFill>
              <a:schemeClr val="bg2">
                <a:lumMod val="50000"/>
              </a:schemeClr>
            </a:solidFill>
            <a:latin typeface="Lucida Fax" panose="02060602050505020204" pitchFamily="18" charset="0"/>
          </a:endParaRPr>
        </a:p>
        <a:p xmlns:a="http://schemas.openxmlformats.org/drawingml/2006/main">
          <a:r>
            <a:rPr lang="hu-HU" sz="105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relative</a:t>
          </a:r>
          <a:r>
            <a:rPr lang="hu-HU" sz="1050" dirty="0">
              <a:latin typeface="Lucida Fax" panose="02060602050505020204" pitchFamily="18" charset="0"/>
            </a:rPr>
            <a:t>.</a:t>
          </a:r>
        </a:p>
      </cdr:txBody>
    </cdr:sp>
  </cdr:relSizeAnchor>
  <cdr:relSizeAnchor xmlns:cdr="http://schemas.openxmlformats.org/drawingml/2006/chartDrawing">
    <cdr:from>
      <cdr:x>0.1237</cdr:x>
      <cdr:y>0.40735</cdr:y>
    </cdr:from>
    <cdr:to>
      <cdr:x>0.27086</cdr:x>
      <cdr:y>0.44675</cdr:y>
    </cdr:to>
    <cdr:sp macro="" textlink="">
      <cdr:nvSpPr>
        <cdr:cNvPr id="6" name="Szövegdoboz 5">
          <a:extLst xmlns:a="http://schemas.openxmlformats.org/drawingml/2006/main">
            <a:ext uri="{FF2B5EF4-FFF2-40B4-BE49-F238E27FC236}">
              <a16:creationId xmlns:a16="http://schemas.microsoft.com/office/drawing/2014/main" id="{8BCEBA96-8366-4DC4-9003-3E5B2F9DDFE6}"/>
            </a:ext>
          </a:extLst>
        </cdr:cNvPr>
        <cdr:cNvSpPr txBox="1"/>
      </cdr:nvSpPr>
      <cdr:spPr>
        <a:xfrm xmlns:a="http://schemas.openxmlformats.org/drawingml/2006/main">
          <a:off x="1508180" y="2129364"/>
          <a:ext cx="1794175" cy="2059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Because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of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the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scholarship</a:t>
          </a:r>
          <a:r>
            <a:rPr lang="hu-HU" sz="1100" dirty="0">
              <a:latin typeface="Lucida Fax" panose="02060602050505020204" pitchFamily="18" charset="0"/>
            </a:rPr>
            <a:t>.</a:t>
          </a:r>
        </a:p>
      </cdr:txBody>
    </cdr:sp>
  </cdr:relSizeAnchor>
  <cdr:relSizeAnchor xmlns:cdr="http://schemas.openxmlformats.org/drawingml/2006/chartDrawing">
    <cdr:from>
      <cdr:x>0.04571</cdr:x>
      <cdr:y>0.48329</cdr:y>
    </cdr:from>
    <cdr:to>
      <cdr:x>0.26061</cdr:x>
      <cdr:y>0.53909</cdr:y>
    </cdr:to>
    <cdr:sp macro="" textlink="">
      <cdr:nvSpPr>
        <cdr:cNvPr id="7" name="Szövegdoboz 6">
          <a:extLst xmlns:a="http://schemas.openxmlformats.org/drawingml/2006/main">
            <a:ext uri="{FF2B5EF4-FFF2-40B4-BE49-F238E27FC236}">
              <a16:creationId xmlns:a16="http://schemas.microsoft.com/office/drawing/2014/main" id="{06FAE379-E162-4770-A34C-FAAC7482F85F}"/>
            </a:ext>
          </a:extLst>
        </cdr:cNvPr>
        <cdr:cNvSpPr txBox="1"/>
      </cdr:nvSpPr>
      <cdr:spPr>
        <a:xfrm xmlns:a="http://schemas.openxmlformats.org/drawingml/2006/main">
          <a:off x="557300" y="2526291"/>
          <a:ext cx="2620097" cy="2917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Because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of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the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lot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of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practical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trainings</a:t>
          </a:r>
          <a:r>
            <a:rPr lang="hu-HU" sz="1100" dirty="0">
              <a:latin typeface="Lucida Fax" panose="02060602050505020204" pitchFamily="18" charset="0"/>
            </a:rPr>
            <a:t>.</a:t>
          </a:r>
        </a:p>
      </cdr:txBody>
    </cdr:sp>
  </cdr:relSizeAnchor>
  <cdr:relSizeAnchor xmlns:cdr="http://schemas.openxmlformats.org/drawingml/2006/chartDrawing">
    <cdr:from>
      <cdr:x>0.1375</cdr:x>
      <cdr:y>0.57178</cdr:y>
    </cdr:from>
    <cdr:to>
      <cdr:x>0.29488</cdr:x>
      <cdr:y>0.62834</cdr:y>
    </cdr:to>
    <cdr:sp macro="" textlink="">
      <cdr:nvSpPr>
        <cdr:cNvPr id="8" name="Szövegdoboz 7">
          <a:extLst xmlns:a="http://schemas.openxmlformats.org/drawingml/2006/main">
            <a:ext uri="{FF2B5EF4-FFF2-40B4-BE49-F238E27FC236}">
              <a16:creationId xmlns:a16="http://schemas.microsoft.com/office/drawing/2014/main" id="{7D4ADE94-697E-4E3E-836A-788F7BABE0BF}"/>
            </a:ext>
          </a:extLst>
        </cdr:cNvPr>
        <cdr:cNvSpPr txBox="1"/>
      </cdr:nvSpPr>
      <cdr:spPr>
        <a:xfrm xmlns:a="http://schemas.openxmlformats.org/drawingml/2006/main">
          <a:off x="1676387" y="2988882"/>
          <a:ext cx="1918776" cy="295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I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was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only</a:t>
          </a:r>
          <a:r>
            <a:rPr lang="hu-HU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admitted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here</a:t>
          </a:r>
          <a:r>
            <a:rPr lang="hu-HU" sz="1100" dirty="0">
              <a:latin typeface="Lucida Fax" panose="02060602050505020204" pitchFamily="18" charset="0"/>
            </a:rPr>
            <a:t>.</a:t>
          </a:r>
        </a:p>
      </cdr:txBody>
    </cdr:sp>
  </cdr:relSizeAnchor>
  <cdr:relSizeAnchor xmlns:cdr="http://schemas.openxmlformats.org/drawingml/2006/chartDrawing">
    <cdr:from>
      <cdr:x>0.10893</cdr:x>
      <cdr:y>0.65935</cdr:y>
    </cdr:from>
    <cdr:to>
      <cdr:x>0.30074</cdr:x>
      <cdr:y>0.71591</cdr:y>
    </cdr:to>
    <cdr:sp macro="" textlink="">
      <cdr:nvSpPr>
        <cdr:cNvPr id="9" name="Szövegdoboz 8">
          <a:extLst xmlns:a="http://schemas.openxmlformats.org/drawingml/2006/main">
            <a:ext uri="{FF2B5EF4-FFF2-40B4-BE49-F238E27FC236}">
              <a16:creationId xmlns:a16="http://schemas.microsoft.com/office/drawing/2014/main" id="{64AC5748-4CBB-413C-BA49-30C20D9EC34D}"/>
            </a:ext>
          </a:extLst>
        </cdr:cNvPr>
        <cdr:cNvSpPr txBox="1"/>
      </cdr:nvSpPr>
      <cdr:spPr>
        <a:xfrm xmlns:a="http://schemas.openxmlformats.org/drawingml/2006/main">
          <a:off x="1328098" y="3446632"/>
          <a:ext cx="2338547" cy="295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My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teachers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redommended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it</a:t>
          </a:r>
          <a:r>
            <a:rPr lang="hu-HU" sz="1100" dirty="0">
              <a:latin typeface="Lucida Fax" panose="02060602050505020204" pitchFamily="18" charset="0"/>
            </a:rPr>
            <a:t>.</a:t>
          </a:r>
        </a:p>
      </cdr:txBody>
    </cdr:sp>
  </cdr:relSizeAnchor>
  <cdr:relSizeAnchor xmlns:cdr="http://schemas.openxmlformats.org/drawingml/2006/chartDrawing">
    <cdr:from>
      <cdr:x>0.10522</cdr:x>
      <cdr:y>0.74219</cdr:y>
    </cdr:from>
    <cdr:to>
      <cdr:x>0.29688</cdr:x>
      <cdr:y>0.79224</cdr:y>
    </cdr:to>
    <cdr:sp macro="" textlink="">
      <cdr:nvSpPr>
        <cdr:cNvPr id="10" name="Szövegdoboz 9">
          <a:extLst xmlns:a="http://schemas.openxmlformats.org/drawingml/2006/main">
            <a:ext uri="{FF2B5EF4-FFF2-40B4-BE49-F238E27FC236}">
              <a16:creationId xmlns:a16="http://schemas.microsoft.com/office/drawing/2014/main" id="{BF7E8DA5-8B63-469E-90AA-C9726CB4082B}"/>
            </a:ext>
          </a:extLst>
        </cdr:cNvPr>
        <cdr:cNvSpPr txBox="1"/>
      </cdr:nvSpPr>
      <cdr:spPr>
        <a:xfrm xmlns:a="http://schemas.openxmlformats.org/drawingml/2006/main">
          <a:off x="1282797" y="3879647"/>
          <a:ext cx="2336703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Did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not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indicated</a:t>
          </a:r>
          <a:r>
            <a:rPr lang="hu-HU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any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of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them</a:t>
          </a:r>
          <a:endParaRPr lang="hu-HU" sz="1100" b="1" dirty="0">
            <a:solidFill>
              <a:schemeClr val="bg2">
                <a:lumMod val="50000"/>
              </a:schemeClr>
            </a:solidFill>
            <a:latin typeface="Lucida Fax" panose="02060602050505020204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0.94623</cdr:y>
    </cdr:from>
    <cdr:to>
      <cdr:x>1</cdr:x>
      <cdr:y>1</cdr:y>
    </cdr:to>
    <cdr:sp macro="" textlink="">
      <cdr:nvSpPr>
        <cdr:cNvPr id="11" name="Szövegdoboz 10">
          <a:extLst xmlns:a="http://schemas.openxmlformats.org/drawingml/2006/main">
            <a:ext uri="{FF2B5EF4-FFF2-40B4-BE49-F238E27FC236}">
              <a16:creationId xmlns:a16="http://schemas.microsoft.com/office/drawing/2014/main" id="{3C222D63-64B8-4ACE-BC2B-335CA5CF7B67}"/>
            </a:ext>
          </a:extLst>
        </cdr:cNvPr>
        <cdr:cNvSpPr txBox="1"/>
      </cdr:nvSpPr>
      <cdr:spPr>
        <a:xfrm xmlns:a="http://schemas.openxmlformats.org/drawingml/2006/main">
          <a:off x="0" y="4946223"/>
          <a:ext cx="12192000" cy="2810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hu-HU" sz="1100" b="1" dirty="0">
            <a:solidFill>
              <a:schemeClr val="bg2">
                <a:lumMod val="50000"/>
              </a:schemeClr>
            </a:solidFill>
            <a:latin typeface="Lucida Fax" panose="02060602050505020204" pitchFamily="18" charset="0"/>
          </a:endParaRPr>
        </a:p>
      </cdr:txBody>
    </cdr:sp>
  </cdr:relSizeAnchor>
  <cdr:relSizeAnchor xmlns:cdr="http://schemas.openxmlformats.org/drawingml/2006/chartDrawing">
    <cdr:from>
      <cdr:x>0.24525</cdr:x>
      <cdr:y>0.83086</cdr:y>
    </cdr:from>
    <cdr:to>
      <cdr:x>0.29513</cdr:x>
      <cdr:y>0.88666</cdr:y>
    </cdr:to>
    <cdr:sp macro="" textlink="">
      <cdr:nvSpPr>
        <cdr:cNvPr id="12" name="Szövegdoboz 1">
          <a:extLst xmlns:a="http://schemas.openxmlformats.org/drawingml/2006/main">
            <a:ext uri="{FF2B5EF4-FFF2-40B4-BE49-F238E27FC236}">
              <a16:creationId xmlns:a16="http://schemas.microsoft.com/office/drawing/2014/main" id="{6F83F705-420A-459E-9F47-0D42FB703E0D}"/>
            </a:ext>
          </a:extLst>
        </cdr:cNvPr>
        <cdr:cNvSpPr txBox="1"/>
      </cdr:nvSpPr>
      <cdr:spPr>
        <a:xfrm xmlns:a="http://schemas.openxmlformats.org/drawingml/2006/main">
          <a:off x="2990095" y="4343143"/>
          <a:ext cx="608080" cy="291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NT/NV</a:t>
          </a:r>
        </a:p>
      </cdr:txBody>
    </cdr:sp>
  </cdr:relSizeAnchor>
  <cdr:relSizeAnchor xmlns:cdr="http://schemas.openxmlformats.org/drawingml/2006/chartDrawing">
    <cdr:from>
      <cdr:x>0.37489</cdr:x>
      <cdr:y>0.97251</cdr:y>
    </cdr:from>
    <cdr:to>
      <cdr:x>0.38724</cdr:x>
      <cdr:y>1</cdr:y>
    </cdr:to>
    <cdr:sp macro="" textlink="">
      <cdr:nvSpPr>
        <cdr:cNvPr id="13" name="Téglalap 12">
          <a:extLst xmlns:a="http://schemas.openxmlformats.org/drawingml/2006/main">
            <a:ext uri="{FF2B5EF4-FFF2-40B4-BE49-F238E27FC236}">
              <a16:creationId xmlns:a16="http://schemas.microsoft.com/office/drawing/2014/main" id="{63FF95E5-1137-4437-BCC6-B6D48E3FDDE6}"/>
            </a:ext>
          </a:extLst>
        </cdr:cNvPr>
        <cdr:cNvSpPr/>
      </cdr:nvSpPr>
      <cdr:spPr>
        <a:xfrm xmlns:a="http://schemas.openxmlformats.org/drawingml/2006/main">
          <a:off x="4570614" y="5083628"/>
          <a:ext cx="150650" cy="143673"/>
        </a:xfrm>
        <a:prstGeom xmlns:a="http://schemas.openxmlformats.org/drawingml/2006/main" prst="rect">
          <a:avLst/>
        </a:prstGeom>
        <a:solidFill xmlns:a="http://schemas.openxmlformats.org/drawingml/2006/main">
          <a:srgbClr val="808123"/>
        </a:solidFill>
        <a:ln xmlns:a="http://schemas.openxmlformats.org/drawingml/2006/main">
          <a:solidFill>
            <a:srgbClr val="808123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hu-HU"/>
        </a:p>
      </cdr:txBody>
    </cdr:sp>
  </cdr:relSizeAnchor>
  <cdr:relSizeAnchor xmlns:cdr="http://schemas.openxmlformats.org/drawingml/2006/chartDrawing">
    <cdr:from>
      <cdr:x>0.51317</cdr:x>
      <cdr:y>0.97251</cdr:y>
    </cdr:from>
    <cdr:to>
      <cdr:x>0.52552</cdr:x>
      <cdr:y>1</cdr:y>
    </cdr:to>
    <cdr:sp macro="" textlink="">
      <cdr:nvSpPr>
        <cdr:cNvPr id="14" name="Téglalap 13">
          <a:extLst xmlns:a="http://schemas.openxmlformats.org/drawingml/2006/main">
            <a:ext uri="{FF2B5EF4-FFF2-40B4-BE49-F238E27FC236}">
              <a16:creationId xmlns:a16="http://schemas.microsoft.com/office/drawing/2014/main" id="{DDB1F011-3973-472E-ACF2-EDD84B879648}"/>
            </a:ext>
          </a:extLst>
        </cdr:cNvPr>
        <cdr:cNvSpPr/>
      </cdr:nvSpPr>
      <cdr:spPr>
        <a:xfrm xmlns:a="http://schemas.openxmlformats.org/drawingml/2006/main">
          <a:off x="6256531" y="5083628"/>
          <a:ext cx="150651" cy="143673"/>
        </a:xfrm>
        <a:prstGeom xmlns:a="http://schemas.openxmlformats.org/drawingml/2006/main" prst="rect">
          <a:avLst/>
        </a:prstGeom>
        <a:solidFill xmlns:a="http://schemas.openxmlformats.org/drawingml/2006/main">
          <a:srgbClr val="662583"/>
        </a:solidFill>
        <a:ln xmlns:a="http://schemas.openxmlformats.org/drawingml/2006/main">
          <a:solidFill>
            <a:srgbClr val="662583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hu-HU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0.22328</cdr:x>
      <cdr:y>0.09848</cdr:y>
    </cdr:from>
    <cdr:to>
      <cdr:x>0.45354</cdr:x>
      <cdr:y>0.1412</cdr:y>
    </cdr:to>
    <cdr:sp macro="" textlink="">
      <cdr:nvSpPr>
        <cdr:cNvPr id="2" name="Szövegdoboz 1">
          <a:extLst xmlns:a="http://schemas.openxmlformats.org/drawingml/2006/main">
            <a:ext uri="{FF2B5EF4-FFF2-40B4-BE49-F238E27FC236}">
              <a16:creationId xmlns:a16="http://schemas.microsoft.com/office/drawing/2014/main" id="{C143EC15-3DCB-4369-8C40-1C0C4BF0B298}"/>
            </a:ext>
          </a:extLst>
        </cdr:cNvPr>
        <cdr:cNvSpPr txBox="1"/>
      </cdr:nvSpPr>
      <cdr:spPr>
        <a:xfrm xmlns:a="http://schemas.openxmlformats.org/drawingml/2006/main">
          <a:off x="1724498" y="482137"/>
          <a:ext cx="1778464" cy="2091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hu-HU" sz="1100" dirty="0"/>
        </a:p>
      </cdr:txBody>
    </cdr:sp>
  </cdr:relSizeAnchor>
  <cdr:relSizeAnchor xmlns:cdr="http://schemas.openxmlformats.org/drawingml/2006/chartDrawing">
    <cdr:from>
      <cdr:x>0.22469</cdr:x>
      <cdr:y>0.05082</cdr:y>
    </cdr:from>
    <cdr:to>
      <cdr:x>0.44467</cdr:x>
      <cdr:y>0.11946</cdr:y>
    </cdr:to>
    <cdr:sp macro="" textlink="">
      <cdr:nvSpPr>
        <cdr:cNvPr id="3" name="Szövegdoboz 2">
          <a:extLst xmlns:a="http://schemas.openxmlformats.org/drawingml/2006/main">
            <a:ext uri="{FF2B5EF4-FFF2-40B4-BE49-F238E27FC236}">
              <a16:creationId xmlns:a16="http://schemas.microsoft.com/office/drawing/2014/main" id="{14273D7D-52AE-4AF0-A2B3-318B0C512D84}"/>
            </a:ext>
          </a:extLst>
        </cdr:cNvPr>
        <cdr:cNvSpPr txBox="1"/>
      </cdr:nvSpPr>
      <cdr:spPr>
        <a:xfrm xmlns:a="http://schemas.openxmlformats.org/drawingml/2006/main">
          <a:off x="1735424" y="248814"/>
          <a:ext cx="1699032" cy="336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That’s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what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interests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me</a:t>
          </a:r>
          <a:r>
            <a:rPr lang="hu-HU" sz="1100" dirty="0">
              <a:latin typeface="Lucida Fax" panose="02060602050505020204" pitchFamily="18" charset="0"/>
            </a:rPr>
            <a:t>.</a:t>
          </a:r>
        </a:p>
      </cdr:txBody>
    </cdr:sp>
  </cdr:relSizeAnchor>
  <cdr:relSizeAnchor xmlns:cdr="http://schemas.openxmlformats.org/drawingml/2006/chartDrawing">
    <cdr:from>
      <cdr:x>0</cdr:x>
      <cdr:y>0.33655</cdr:y>
    </cdr:from>
    <cdr:to>
      <cdr:x>0.44754</cdr:x>
      <cdr:y>0.41198</cdr:y>
    </cdr:to>
    <cdr:sp macro="" textlink="">
      <cdr:nvSpPr>
        <cdr:cNvPr id="4" name="Szövegdoboz 3">
          <a:extLst xmlns:a="http://schemas.openxmlformats.org/drawingml/2006/main">
            <a:ext uri="{FF2B5EF4-FFF2-40B4-BE49-F238E27FC236}">
              <a16:creationId xmlns:a16="http://schemas.microsoft.com/office/drawing/2014/main" id="{D7A42C91-7F60-4C12-802E-4444DEF0048A}"/>
            </a:ext>
          </a:extLst>
        </cdr:cNvPr>
        <cdr:cNvSpPr txBox="1"/>
      </cdr:nvSpPr>
      <cdr:spPr>
        <a:xfrm xmlns:a="http://schemas.openxmlformats.org/drawingml/2006/main">
          <a:off x="0" y="1647682"/>
          <a:ext cx="3456572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hu-HU" sz="1100" dirty="0"/>
        </a:p>
      </cdr:txBody>
    </cdr:sp>
  </cdr:relSizeAnchor>
  <cdr:relSizeAnchor xmlns:cdr="http://schemas.openxmlformats.org/drawingml/2006/chartDrawing">
    <cdr:from>
      <cdr:x>0.0332</cdr:x>
      <cdr:y>0.32942</cdr:y>
    </cdr:from>
    <cdr:to>
      <cdr:x>0.46766</cdr:x>
      <cdr:y>0.51619</cdr:y>
    </cdr:to>
    <cdr:sp macro="" textlink="">
      <cdr:nvSpPr>
        <cdr:cNvPr id="5" name="Szövegdoboz 4">
          <a:extLst xmlns:a="http://schemas.openxmlformats.org/drawingml/2006/main">
            <a:ext uri="{FF2B5EF4-FFF2-40B4-BE49-F238E27FC236}">
              <a16:creationId xmlns:a16="http://schemas.microsoft.com/office/drawing/2014/main" id="{35070AE7-2796-4E05-BEC5-B1C9C6E3EAC3}"/>
            </a:ext>
          </a:extLst>
        </cdr:cNvPr>
        <cdr:cNvSpPr txBox="1"/>
      </cdr:nvSpPr>
      <cdr:spPr>
        <a:xfrm xmlns:a="http://schemas.openxmlformats.org/drawingml/2006/main">
          <a:off x="256425" y="1612796"/>
          <a:ext cx="335559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hu-HU" sz="1100" dirty="0"/>
        </a:p>
      </cdr:txBody>
    </cdr:sp>
  </cdr:relSizeAnchor>
  <cdr:relSizeAnchor xmlns:cdr="http://schemas.openxmlformats.org/drawingml/2006/chartDrawing">
    <cdr:from>
      <cdr:x>0.02348</cdr:x>
      <cdr:y>0.25444</cdr:y>
    </cdr:from>
    <cdr:to>
      <cdr:x>0.48618</cdr:x>
      <cdr:y>0.35827</cdr:y>
    </cdr:to>
    <cdr:sp macro="" textlink="">
      <cdr:nvSpPr>
        <cdr:cNvPr id="6" name="Szövegdoboz 5">
          <a:extLst xmlns:a="http://schemas.openxmlformats.org/drawingml/2006/main">
            <a:ext uri="{FF2B5EF4-FFF2-40B4-BE49-F238E27FC236}">
              <a16:creationId xmlns:a16="http://schemas.microsoft.com/office/drawing/2014/main" id="{BE7F46D6-7C33-490F-9A1F-9BC65E730168}"/>
            </a:ext>
          </a:extLst>
        </cdr:cNvPr>
        <cdr:cNvSpPr txBox="1"/>
      </cdr:nvSpPr>
      <cdr:spPr>
        <a:xfrm xmlns:a="http://schemas.openxmlformats.org/drawingml/2006/main">
          <a:off x="181329" y="1245724"/>
          <a:ext cx="3573710" cy="5083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sz="105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With</a:t>
          </a:r>
          <a:r>
            <a:rPr lang="hu-HU" sz="105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05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this</a:t>
          </a:r>
          <a:r>
            <a:rPr lang="hu-HU" sz="105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05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qualification</a:t>
          </a:r>
          <a:r>
            <a:rPr lang="hu-HU" sz="105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I </a:t>
          </a:r>
          <a:r>
            <a:rPr lang="hu-HU" sz="105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will</a:t>
          </a:r>
          <a:r>
            <a:rPr lang="hu-HU" sz="105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be </a:t>
          </a:r>
          <a:r>
            <a:rPr lang="hu-HU" sz="105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able</a:t>
          </a:r>
          <a:r>
            <a:rPr lang="hu-HU" sz="105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05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to</a:t>
          </a:r>
          <a:r>
            <a:rPr lang="hu-HU" sz="105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05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earn</a:t>
          </a:r>
          <a:r>
            <a:rPr lang="hu-HU" sz="105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a </a:t>
          </a:r>
          <a:r>
            <a:rPr lang="hu-HU" sz="105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lot</a:t>
          </a:r>
          <a:r>
            <a:rPr lang="hu-HU" sz="105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</a:p>
        <a:p xmlns:a="http://schemas.openxmlformats.org/drawingml/2006/main">
          <a:r>
            <a:rPr lang="hu-HU" sz="105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of </a:t>
          </a:r>
          <a:r>
            <a:rPr lang="hu-HU" sz="105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money</a:t>
          </a:r>
          <a:r>
            <a:rPr lang="hu-HU" sz="1050" dirty="0">
              <a:latin typeface="Lucida Fax" panose="02060602050505020204" pitchFamily="18" charset="0"/>
            </a:rPr>
            <a:t>.</a:t>
          </a:r>
        </a:p>
      </cdr:txBody>
    </cdr:sp>
  </cdr:relSizeAnchor>
  <cdr:relSizeAnchor xmlns:cdr="http://schemas.openxmlformats.org/drawingml/2006/chartDrawing">
    <cdr:from>
      <cdr:x>0.01093</cdr:x>
      <cdr:y>0.37048</cdr:y>
    </cdr:from>
    <cdr:to>
      <cdr:x>0.48578</cdr:x>
      <cdr:y>0.44591</cdr:y>
    </cdr:to>
    <cdr:sp macro="" textlink="">
      <cdr:nvSpPr>
        <cdr:cNvPr id="7" name="Szövegdoboz 6">
          <a:extLst xmlns:a="http://schemas.openxmlformats.org/drawingml/2006/main">
            <a:ext uri="{FF2B5EF4-FFF2-40B4-BE49-F238E27FC236}">
              <a16:creationId xmlns:a16="http://schemas.microsoft.com/office/drawing/2014/main" id="{BE4EB947-F103-42BE-9E56-CE016D93FB40}"/>
            </a:ext>
          </a:extLst>
        </cdr:cNvPr>
        <cdr:cNvSpPr txBox="1"/>
      </cdr:nvSpPr>
      <cdr:spPr>
        <a:xfrm xmlns:a="http://schemas.openxmlformats.org/drawingml/2006/main">
          <a:off x="84453" y="1813801"/>
          <a:ext cx="3667475" cy="3692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I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would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like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to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continue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my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studies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in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this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field</a:t>
          </a:r>
          <a:r>
            <a:rPr lang="hu-HU" sz="1100" dirty="0">
              <a:latin typeface="Lucida Fax" panose="02060602050505020204" pitchFamily="18" charset="0"/>
            </a:rPr>
            <a:t>.</a:t>
          </a:r>
        </a:p>
      </cdr:txBody>
    </cdr:sp>
  </cdr:relSizeAnchor>
  <cdr:relSizeAnchor xmlns:cdr="http://schemas.openxmlformats.org/drawingml/2006/chartDrawing">
    <cdr:from>
      <cdr:x>0.12316</cdr:x>
      <cdr:y>0.57601</cdr:y>
    </cdr:from>
    <cdr:to>
      <cdr:x>0.47949</cdr:x>
      <cdr:y>0.64348</cdr:y>
    </cdr:to>
    <cdr:sp macro="" textlink="">
      <cdr:nvSpPr>
        <cdr:cNvPr id="8" name="Szövegdoboz 7">
          <a:extLst xmlns:a="http://schemas.openxmlformats.org/drawingml/2006/main">
            <a:ext uri="{FF2B5EF4-FFF2-40B4-BE49-F238E27FC236}">
              <a16:creationId xmlns:a16="http://schemas.microsoft.com/office/drawing/2014/main" id="{FE84B428-501F-4FEC-A6C5-27ACEF9019FD}"/>
            </a:ext>
          </a:extLst>
        </cdr:cNvPr>
        <cdr:cNvSpPr txBox="1"/>
      </cdr:nvSpPr>
      <cdr:spPr>
        <a:xfrm xmlns:a="http://schemas.openxmlformats.org/drawingml/2006/main">
          <a:off x="951228" y="2820056"/>
          <a:ext cx="2752170" cy="3303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This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was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available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near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where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I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live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.</a:t>
          </a:r>
        </a:p>
      </cdr:txBody>
    </cdr:sp>
  </cdr:relSizeAnchor>
  <cdr:relSizeAnchor xmlns:cdr="http://schemas.openxmlformats.org/drawingml/2006/chartDrawing">
    <cdr:from>
      <cdr:x>0.23088</cdr:x>
      <cdr:y>0.81323</cdr:y>
    </cdr:from>
    <cdr:to>
      <cdr:x>0.50459</cdr:x>
      <cdr:y>1</cdr:y>
    </cdr:to>
    <cdr:sp macro="" textlink="">
      <cdr:nvSpPr>
        <cdr:cNvPr id="9" name="Szövegdoboz 8">
          <a:extLst xmlns:a="http://schemas.openxmlformats.org/drawingml/2006/main">
            <a:ext uri="{FF2B5EF4-FFF2-40B4-BE49-F238E27FC236}">
              <a16:creationId xmlns:a16="http://schemas.microsoft.com/office/drawing/2014/main" id="{22128F03-A5C2-46F0-92AF-02749EDAD57C}"/>
            </a:ext>
          </a:extLst>
        </cdr:cNvPr>
        <cdr:cNvSpPr txBox="1"/>
      </cdr:nvSpPr>
      <cdr:spPr>
        <a:xfrm xmlns:a="http://schemas.openxmlformats.org/drawingml/2006/main">
          <a:off x="1783221" y="3981450"/>
          <a:ext cx="211402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hu-HU" sz="1100" dirty="0"/>
        </a:p>
      </cdr:txBody>
    </cdr:sp>
  </cdr:relSizeAnchor>
  <cdr:relSizeAnchor xmlns:cdr="http://schemas.openxmlformats.org/drawingml/2006/chartDrawing">
    <cdr:from>
      <cdr:x>0.23631</cdr:x>
      <cdr:y>0.81323</cdr:y>
    </cdr:from>
    <cdr:to>
      <cdr:x>0.45789</cdr:x>
      <cdr:y>1</cdr:y>
    </cdr:to>
    <cdr:sp macro="" textlink="">
      <cdr:nvSpPr>
        <cdr:cNvPr id="10" name="Szövegdoboz 9">
          <a:extLst xmlns:a="http://schemas.openxmlformats.org/drawingml/2006/main">
            <a:ext uri="{FF2B5EF4-FFF2-40B4-BE49-F238E27FC236}">
              <a16:creationId xmlns:a16="http://schemas.microsoft.com/office/drawing/2014/main" id="{BBBF43E0-E167-4641-B64D-8E802AD5FB0C}"/>
            </a:ext>
          </a:extLst>
        </cdr:cNvPr>
        <cdr:cNvSpPr txBox="1"/>
      </cdr:nvSpPr>
      <cdr:spPr>
        <a:xfrm xmlns:a="http://schemas.openxmlformats.org/drawingml/2006/main">
          <a:off x="1825166" y="3981450"/>
          <a:ext cx="1711354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hu-HU" sz="1100" dirty="0"/>
        </a:p>
      </cdr:txBody>
    </cdr:sp>
  </cdr:relSizeAnchor>
  <cdr:relSizeAnchor xmlns:cdr="http://schemas.openxmlformats.org/drawingml/2006/chartDrawing">
    <cdr:from>
      <cdr:x>0.158</cdr:x>
      <cdr:y>0.78206</cdr:y>
    </cdr:from>
    <cdr:to>
      <cdr:x>0.4789</cdr:x>
      <cdr:y>0.83863</cdr:y>
    </cdr:to>
    <cdr:sp macro="" textlink="">
      <cdr:nvSpPr>
        <cdr:cNvPr id="11" name="Szövegdoboz 10">
          <a:extLst xmlns:a="http://schemas.openxmlformats.org/drawingml/2006/main">
            <a:ext uri="{FF2B5EF4-FFF2-40B4-BE49-F238E27FC236}">
              <a16:creationId xmlns:a16="http://schemas.microsoft.com/office/drawing/2014/main" id="{4E7E6B99-0116-43DE-ACEF-C4EBDF548490}"/>
            </a:ext>
          </a:extLst>
        </cdr:cNvPr>
        <cdr:cNvSpPr txBox="1"/>
      </cdr:nvSpPr>
      <cdr:spPr>
        <a:xfrm xmlns:a="http://schemas.openxmlformats.org/drawingml/2006/main">
          <a:off x="1220303" y="3828828"/>
          <a:ext cx="2478501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My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parents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learned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this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as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 </a:t>
          </a:r>
          <a:r>
            <a:rPr lang="hu-HU" sz="1100" b="1" dirty="0" err="1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well</a:t>
          </a:r>
          <a:r>
            <a: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rPr>
            <a:t>.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033CD-04F0-48D0-A9BD-AE10F8B6B114}" type="datetimeFigureOut">
              <a:rPr lang="hu-HU" smtClean="0"/>
              <a:t>2024. 11. 14.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CBEDA-9E07-4137-B89C-E14342039C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526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8ACE58-7B5E-4B76-8DBE-C61A0AA131BB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169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 these are the main characteristics of our constantly developing Vet system. </a:t>
            </a:r>
            <a:endParaRPr lang="hu-H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8ACE58-7B5E-4B76-8DBE-C61A0AA131BB}" type="slidenum">
              <a:rPr lang="hu-HU" altLang="hu-HU" smtClean="0"/>
              <a:pPr>
                <a:defRPr/>
              </a:pPr>
              <a:t>18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49396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33160C-B99E-4D36-A6C6-11A793262738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79272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173778-AB94-463A-982C-DB61A2B38C0B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59966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4F291-2159-4D43-AF9A-D3E6BBB9E48C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02078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(HU)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72635" y="0"/>
            <a:ext cx="1219365" cy="121904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219048"/>
            <a:ext cx="12192000" cy="5638952"/>
          </a:xfrm>
          <a:prstGeom prst="rect">
            <a:avLst/>
          </a:prstGeom>
          <a:gradFill flip="none" rotWithShape="1">
            <a:gsLst>
              <a:gs pos="100000">
                <a:srgbClr val="00487E">
                  <a:alpha val="50000"/>
                </a:srgb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Rectangle 5"/>
          <p:cNvSpPr/>
          <p:nvPr userDrawn="1"/>
        </p:nvSpPr>
        <p:spPr>
          <a:xfrm>
            <a:off x="2" y="0"/>
            <a:ext cx="12191999" cy="1219048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2" y="152384"/>
            <a:ext cx="9557969" cy="911389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18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8173" y="6400800"/>
            <a:ext cx="10672315" cy="301752"/>
          </a:xfrm>
        </p:spPr>
        <p:txBody>
          <a:bodyPr lIns="0" tIns="0" rIns="0" bIns="0"/>
          <a:lstStyle>
            <a:lvl1pPr algn="l">
              <a:defRPr sz="1050">
                <a:latin typeface="Arial" pitchFamily="34" charset="0"/>
                <a:cs typeface="Arial" pitchFamily="34" charset="0"/>
              </a:defRPr>
            </a:lvl1pPr>
          </a:lstStyle>
          <a:p>
            <a:endParaRPr lang="hu-HU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80490" y="6400800"/>
            <a:ext cx="301829" cy="301752"/>
          </a:xfrm>
          <a:ln w="12700">
            <a:solidFill>
              <a:schemeClr val="bg1">
                <a:alpha val="50000"/>
              </a:schemeClr>
            </a:solidFill>
          </a:ln>
        </p:spPr>
        <p:txBody>
          <a:bodyPr lIns="0" tIns="0" rIns="0" bIns="0"/>
          <a:lstStyle>
            <a:lvl1pPr algn="ctr">
              <a:defRPr sz="105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B41381F-1450-4E0E-9EEB-2F42F9D38EB9}" type="slidenum">
              <a:rPr lang="hu-HU" smtClean="0"/>
              <a:pPr/>
              <a:t>‹#›</a:t>
            </a:fld>
            <a:endParaRPr lang="hu-HU"/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 bwMode="auto">
          <a:xfrm>
            <a:off x="10165005" y="1"/>
            <a:ext cx="2026995" cy="1219200"/>
            <a:chOff x="623" y="1352"/>
            <a:chExt cx="2686" cy="1616"/>
          </a:xfrm>
        </p:grpSpPr>
        <p:sp>
          <p:nvSpPr>
            <p:cNvPr id="18" name="AutoShape 3"/>
            <p:cNvSpPr>
              <a:spLocks noChangeAspect="1" noChangeArrowheads="1" noTextEdit="1"/>
            </p:cNvSpPr>
            <p:nvPr/>
          </p:nvSpPr>
          <p:spPr bwMode="auto">
            <a:xfrm>
              <a:off x="623" y="1352"/>
              <a:ext cx="2686" cy="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625" y="1354"/>
              <a:ext cx="2686" cy="16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869" y="1556"/>
              <a:ext cx="2198" cy="873"/>
            </a:xfrm>
            <a:custGeom>
              <a:avLst/>
              <a:gdLst>
                <a:gd name="T0" fmla="*/ 182 w 928"/>
                <a:gd name="T1" fmla="*/ 8 h 368"/>
                <a:gd name="T2" fmla="*/ 265 w 928"/>
                <a:gd name="T3" fmla="*/ 102 h 368"/>
                <a:gd name="T4" fmla="*/ 271 w 928"/>
                <a:gd name="T5" fmla="*/ 286 h 368"/>
                <a:gd name="T6" fmla="*/ 375 w 928"/>
                <a:gd name="T7" fmla="*/ 183 h 368"/>
                <a:gd name="T8" fmla="*/ 317 w 928"/>
                <a:gd name="T9" fmla="*/ 351 h 368"/>
                <a:gd name="T10" fmla="*/ 391 w 928"/>
                <a:gd name="T11" fmla="*/ 176 h 368"/>
                <a:gd name="T12" fmla="*/ 482 w 928"/>
                <a:gd name="T13" fmla="*/ 109 h 368"/>
                <a:gd name="T14" fmla="*/ 175 w 928"/>
                <a:gd name="T15" fmla="*/ 92 h 368"/>
                <a:gd name="T16" fmla="*/ 276 w 928"/>
                <a:gd name="T17" fmla="*/ 88 h 368"/>
                <a:gd name="T18" fmla="*/ 288 w 928"/>
                <a:gd name="T19" fmla="*/ 200 h 368"/>
                <a:gd name="T20" fmla="*/ 372 w 928"/>
                <a:gd name="T21" fmla="*/ 176 h 368"/>
                <a:gd name="T22" fmla="*/ 380 w 928"/>
                <a:gd name="T23" fmla="*/ 88 h 368"/>
                <a:gd name="T24" fmla="*/ 286 w 928"/>
                <a:gd name="T25" fmla="*/ 103 h 368"/>
                <a:gd name="T26" fmla="*/ 359 w 928"/>
                <a:gd name="T27" fmla="*/ 19 h 368"/>
                <a:gd name="T28" fmla="*/ 471 w 928"/>
                <a:gd name="T29" fmla="*/ 81 h 368"/>
                <a:gd name="T30" fmla="*/ 119 w 928"/>
                <a:gd name="T31" fmla="*/ 88 h 368"/>
                <a:gd name="T32" fmla="*/ 24 w 928"/>
                <a:gd name="T33" fmla="*/ 139 h 368"/>
                <a:gd name="T34" fmla="*/ 80 w 928"/>
                <a:gd name="T35" fmla="*/ 3 h 368"/>
                <a:gd name="T36" fmla="*/ 9 w 928"/>
                <a:gd name="T37" fmla="*/ 30 h 368"/>
                <a:gd name="T38" fmla="*/ 4 w 928"/>
                <a:gd name="T39" fmla="*/ 291 h 368"/>
                <a:gd name="T40" fmla="*/ 133 w 928"/>
                <a:gd name="T41" fmla="*/ 352 h 368"/>
                <a:gd name="T42" fmla="*/ 123 w 928"/>
                <a:gd name="T43" fmla="*/ 119 h 368"/>
                <a:gd name="T44" fmla="*/ 76 w 928"/>
                <a:gd name="T45" fmla="*/ 22 h 368"/>
                <a:gd name="T46" fmla="*/ 21 w 928"/>
                <a:gd name="T47" fmla="*/ 145 h 368"/>
                <a:gd name="T48" fmla="*/ 19 w 928"/>
                <a:gd name="T49" fmla="*/ 347 h 368"/>
                <a:gd name="T50" fmla="*/ 107 w 928"/>
                <a:gd name="T51" fmla="*/ 340 h 368"/>
                <a:gd name="T52" fmla="*/ 107 w 928"/>
                <a:gd name="T53" fmla="*/ 340 h 368"/>
                <a:gd name="T54" fmla="*/ 58 w 928"/>
                <a:gd name="T55" fmla="*/ 217 h 368"/>
                <a:gd name="T56" fmla="*/ 920 w 928"/>
                <a:gd name="T57" fmla="*/ 29 h 368"/>
                <a:gd name="T58" fmla="*/ 777 w 928"/>
                <a:gd name="T59" fmla="*/ 1 h 368"/>
                <a:gd name="T60" fmla="*/ 675 w 928"/>
                <a:gd name="T61" fmla="*/ 8 h 368"/>
                <a:gd name="T62" fmla="*/ 539 w 928"/>
                <a:gd name="T63" fmla="*/ 175 h 368"/>
                <a:gd name="T64" fmla="*/ 529 w 928"/>
                <a:gd name="T65" fmla="*/ 102 h 368"/>
                <a:gd name="T66" fmla="*/ 519 w 928"/>
                <a:gd name="T67" fmla="*/ 350 h 368"/>
                <a:gd name="T68" fmla="*/ 631 w 928"/>
                <a:gd name="T69" fmla="*/ 272 h 368"/>
                <a:gd name="T70" fmla="*/ 686 w 928"/>
                <a:gd name="T71" fmla="*/ 368 h 368"/>
                <a:gd name="T72" fmla="*/ 791 w 928"/>
                <a:gd name="T73" fmla="*/ 284 h 368"/>
                <a:gd name="T74" fmla="*/ 911 w 928"/>
                <a:gd name="T75" fmla="*/ 367 h 368"/>
                <a:gd name="T76" fmla="*/ 717 w 928"/>
                <a:gd name="T77" fmla="*/ 210 h 368"/>
                <a:gd name="T78" fmla="*/ 539 w 928"/>
                <a:gd name="T79" fmla="*/ 335 h 368"/>
                <a:gd name="T80" fmla="*/ 609 w 928"/>
                <a:gd name="T81" fmla="*/ 279 h 368"/>
                <a:gd name="T82" fmla="*/ 610 w 928"/>
                <a:gd name="T83" fmla="*/ 281 h 368"/>
                <a:gd name="T84" fmla="*/ 778 w 928"/>
                <a:gd name="T85" fmla="*/ 273 h 368"/>
                <a:gd name="T86" fmla="*/ 686 w 928"/>
                <a:gd name="T87" fmla="*/ 336 h 368"/>
                <a:gd name="T88" fmla="*/ 614 w 928"/>
                <a:gd name="T89" fmla="*/ 262 h 368"/>
                <a:gd name="T90" fmla="*/ 605 w 928"/>
                <a:gd name="T91" fmla="*/ 30 h 368"/>
                <a:gd name="T92" fmla="*/ 724 w 928"/>
                <a:gd name="T93" fmla="*/ 231 h 368"/>
                <a:gd name="T94" fmla="*/ 896 w 928"/>
                <a:gd name="T95" fmla="*/ 18 h 368"/>
                <a:gd name="T96" fmla="*/ 895 w 928"/>
                <a:gd name="T97" fmla="*/ 347 h 368"/>
                <a:gd name="T98" fmla="*/ 909 w 928"/>
                <a:gd name="T99" fmla="*/ 335 h 368"/>
                <a:gd name="T100" fmla="*/ 836 w 928"/>
                <a:gd name="T101" fmla="*/ 92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28" h="368">
                  <a:moveTo>
                    <a:pt x="493" y="8"/>
                  </a:moveTo>
                  <a:cubicBezTo>
                    <a:pt x="360" y="8"/>
                    <a:pt x="360" y="8"/>
                    <a:pt x="360" y="8"/>
                  </a:cubicBezTo>
                  <a:cubicBezTo>
                    <a:pt x="358" y="5"/>
                    <a:pt x="355" y="3"/>
                    <a:pt x="351" y="3"/>
                  </a:cubicBezTo>
                  <a:cubicBezTo>
                    <a:pt x="348" y="3"/>
                    <a:pt x="345" y="5"/>
                    <a:pt x="343" y="8"/>
                  </a:cubicBezTo>
                  <a:cubicBezTo>
                    <a:pt x="182" y="8"/>
                    <a:pt x="182" y="8"/>
                    <a:pt x="182" y="8"/>
                  </a:cubicBezTo>
                  <a:cubicBezTo>
                    <a:pt x="179" y="4"/>
                    <a:pt x="174" y="0"/>
                    <a:pt x="168" y="0"/>
                  </a:cubicBezTo>
                  <a:cubicBezTo>
                    <a:pt x="159" y="0"/>
                    <a:pt x="152" y="7"/>
                    <a:pt x="152" y="16"/>
                  </a:cubicBezTo>
                  <a:cubicBezTo>
                    <a:pt x="152" y="24"/>
                    <a:pt x="158" y="30"/>
                    <a:pt x="165" y="32"/>
                  </a:cubicBezTo>
                  <a:cubicBezTo>
                    <a:pt x="165" y="102"/>
                    <a:pt x="165" y="102"/>
                    <a:pt x="165" y="102"/>
                  </a:cubicBezTo>
                  <a:cubicBezTo>
                    <a:pt x="265" y="102"/>
                    <a:pt x="265" y="102"/>
                    <a:pt x="265" y="102"/>
                  </a:cubicBezTo>
                  <a:cubicBezTo>
                    <a:pt x="266" y="105"/>
                    <a:pt x="268" y="108"/>
                    <a:pt x="271" y="110"/>
                  </a:cubicBezTo>
                  <a:cubicBezTo>
                    <a:pt x="271" y="190"/>
                    <a:pt x="271" y="190"/>
                    <a:pt x="271" y="190"/>
                  </a:cubicBezTo>
                  <a:cubicBezTo>
                    <a:pt x="267" y="191"/>
                    <a:pt x="264" y="196"/>
                    <a:pt x="264" y="200"/>
                  </a:cubicBezTo>
                  <a:cubicBezTo>
                    <a:pt x="264" y="205"/>
                    <a:pt x="267" y="209"/>
                    <a:pt x="271" y="211"/>
                  </a:cubicBezTo>
                  <a:cubicBezTo>
                    <a:pt x="271" y="286"/>
                    <a:pt x="271" y="286"/>
                    <a:pt x="271" y="286"/>
                  </a:cubicBezTo>
                  <a:cubicBezTo>
                    <a:pt x="264" y="288"/>
                    <a:pt x="259" y="294"/>
                    <a:pt x="259" y="301"/>
                  </a:cubicBezTo>
                  <a:cubicBezTo>
                    <a:pt x="259" y="310"/>
                    <a:pt x="266" y="317"/>
                    <a:pt x="275" y="317"/>
                  </a:cubicBezTo>
                  <a:cubicBezTo>
                    <a:pt x="284" y="317"/>
                    <a:pt x="291" y="310"/>
                    <a:pt x="291" y="301"/>
                  </a:cubicBezTo>
                  <a:cubicBezTo>
                    <a:pt x="291" y="296"/>
                    <a:pt x="289" y="292"/>
                    <a:pt x="286" y="289"/>
                  </a:cubicBezTo>
                  <a:cubicBezTo>
                    <a:pt x="375" y="183"/>
                    <a:pt x="375" y="183"/>
                    <a:pt x="375" y="183"/>
                  </a:cubicBezTo>
                  <a:cubicBezTo>
                    <a:pt x="375" y="183"/>
                    <a:pt x="375" y="183"/>
                    <a:pt x="376" y="184"/>
                  </a:cubicBezTo>
                  <a:cubicBezTo>
                    <a:pt x="376" y="347"/>
                    <a:pt x="376" y="347"/>
                    <a:pt x="376" y="347"/>
                  </a:cubicBezTo>
                  <a:cubicBezTo>
                    <a:pt x="336" y="347"/>
                    <a:pt x="336" y="347"/>
                    <a:pt x="336" y="347"/>
                  </a:cubicBezTo>
                  <a:cubicBezTo>
                    <a:pt x="334" y="343"/>
                    <a:pt x="331" y="341"/>
                    <a:pt x="327" y="341"/>
                  </a:cubicBezTo>
                  <a:cubicBezTo>
                    <a:pt x="321" y="341"/>
                    <a:pt x="317" y="345"/>
                    <a:pt x="317" y="351"/>
                  </a:cubicBezTo>
                  <a:cubicBezTo>
                    <a:pt x="317" y="356"/>
                    <a:pt x="321" y="360"/>
                    <a:pt x="327" y="360"/>
                  </a:cubicBezTo>
                  <a:cubicBezTo>
                    <a:pt x="330" y="360"/>
                    <a:pt x="332" y="359"/>
                    <a:pt x="334" y="357"/>
                  </a:cubicBezTo>
                  <a:cubicBezTo>
                    <a:pt x="386" y="357"/>
                    <a:pt x="386" y="357"/>
                    <a:pt x="386" y="357"/>
                  </a:cubicBezTo>
                  <a:cubicBezTo>
                    <a:pt x="386" y="184"/>
                    <a:pt x="386" y="184"/>
                    <a:pt x="386" y="184"/>
                  </a:cubicBezTo>
                  <a:cubicBezTo>
                    <a:pt x="389" y="183"/>
                    <a:pt x="391" y="179"/>
                    <a:pt x="391" y="176"/>
                  </a:cubicBezTo>
                  <a:cubicBezTo>
                    <a:pt x="391" y="172"/>
                    <a:pt x="389" y="169"/>
                    <a:pt x="386" y="167"/>
                  </a:cubicBezTo>
                  <a:cubicBezTo>
                    <a:pt x="386" y="105"/>
                    <a:pt x="386" y="105"/>
                    <a:pt x="386" y="105"/>
                  </a:cubicBezTo>
                  <a:cubicBezTo>
                    <a:pt x="387" y="104"/>
                    <a:pt x="388" y="103"/>
                    <a:pt x="389" y="102"/>
                  </a:cubicBezTo>
                  <a:cubicBezTo>
                    <a:pt x="469" y="102"/>
                    <a:pt x="469" y="102"/>
                    <a:pt x="469" y="102"/>
                  </a:cubicBezTo>
                  <a:cubicBezTo>
                    <a:pt x="472" y="106"/>
                    <a:pt x="477" y="109"/>
                    <a:pt x="482" y="109"/>
                  </a:cubicBezTo>
                  <a:cubicBezTo>
                    <a:pt x="491" y="109"/>
                    <a:pt x="498" y="102"/>
                    <a:pt x="498" y="93"/>
                  </a:cubicBezTo>
                  <a:cubicBezTo>
                    <a:pt x="498" y="88"/>
                    <a:pt x="496" y="84"/>
                    <a:pt x="493" y="81"/>
                  </a:cubicBezTo>
                  <a:lnTo>
                    <a:pt x="493" y="8"/>
                  </a:lnTo>
                  <a:close/>
                  <a:moveTo>
                    <a:pt x="267" y="92"/>
                  </a:moveTo>
                  <a:cubicBezTo>
                    <a:pt x="175" y="92"/>
                    <a:pt x="175" y="92"/>
                    <a:pt x="175" y="92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80" y="29"/>
                    <a:pt x="183" y="24"/>
                    <a:pt x="184" y="18"/>
                  </a:cubicBezTo>
                  <a:cubicBezTo>
                    <a:pt x="343" y="18"/>
                    <a:pt x="343" y="18"/>
                    <a:pt x="343" y="18"/>
                  </a:cubicBezTo>
                  <a:cubicBezTo>
                    <a:pt x="281" y="89"/>
                    <a:pt x="281" y="89"/>
                    <a:pt x="281" y="89"/>
                  </a:cubicBezTo>
                  <a:cubicBezTo>
                    <a:pt x="280" y="88"/>
                    <a:pt x="278" y="88"/>
                    <a:pt x="276" y="88"/>
                  </a:cubicBezTo>
                  <a:cubicBezTo>
                    <a:pt x="272" y="88"/>
                    <a:pt x="269" y="89"/>
                    <a:pt x="267" y="92"/>
                  </a:cubicBezTo>
                  <a:close/>
                  <a:moveTo>
                    <a:pt x="284" y="288"/>
                  </a:moveTo>
                  <a:cubicBezTo>
                    <a:pt x="283" y="287"/>
                    <a:pt x="282" y="287"/>
                    <a:pt x="281" y="287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85" y="209"/>
                    <a:pt x="288" y="205"/>
                    <a:pt x="288" y="200"/>
                  </a:cubicBezTo>
                  <a:cubicBezTo>
                    <a:pt x="288" y="196"/>
                    <a:pt x="285" y="192"/>
                    <a:pt x="281" y="190"/>
                  </a:cubicBezTo>
                  <a:cubicBezTo>
                    <a:pt x="281" y="109"/>
                    <a:pt x="281" y="109"/>
                    <a:pt x="281" y="109"/>
                  </a:cubicBezTo>
                  <a:cubicBezTo>
                    <a:pt x="283" y="108"/>
                    <a:pt x="284" y="107"/>
                    <a:pt x="285" y="105"/>
                  </a:cubicBezTo>
                  <a:cubicBezTo>
                    <a:pt x="373" y="172"/>
                    <a:pt x="373" y="172"/>
                    <a:pt x="373" y="172"/>
                  </a:cubicBezTo>
                  <a:cubicBezTo>
                    <a:pt x="372" y="173"/>
                    <a:pt x="372" y="174"/>
                    <a:pt x="372" y="176"/>
                  </a:cubicBezTo>
                  <a:cubicBezTo>
                    <a:pt x="372" y="178"/>
                    <a:pt x="372" y="179"/>
                    <a:pt x="373" y="181"/>
                  </a:cubicBezTo>
                  <a:lnTo>
                    <a:pt x="284" y="288"/>
                  </a:lnTo>
                  <a:close/>
                  <a:moveTo>
                    <a:pt x="466" y="92"/>
                  </a:moveTo>
                  <a:cubicBezTo>
                    <a:pt x="388" y="92"/>
                    <a:pt x="388" y="92"/>
                    <a:pt x="388" y="92"/>
                  </a:cubicBezTo>
                  <a:cubicBezTo>
                    <a:pt x="386" y="89"/>
                    <a:pt x="383" y="88"/>
                    <a:pt x="380" y="88"/>
                  </a:cubicBezTo>
                  <a:cubicBezTo>
                    <a:pt x="375" y="88"/>
                    <a:pt x="370" y="92"/>
                    <a:pt x="370" y="98"/>
                  </a:cubicBezTo>
                  <a:cubicBezTo>
                    <a:pt x="370" y="101"/>
                    <a:pt x="373" y="105"/>
                    <a:pt x="376" y="106"/>
                  </a:cubicBezTo>
                  <a:cubicBezTo>
                    <a:pt x="376" y="168"/>
                    <a:pt x="376" y="168"/>
                    <a:pt x="376" y="168"/>
                  </a:cubicBezTo>
                  <a:cubicBezTo>
                    <a:pt x="375" y="168"/>
                    <a:pt x="374" y="169"/>
                    <a:pt x="374" y="170"/>
                  </a:cubicBezTo>
                  <a:cubicBezTo>
                    <a:pt x="286" y="103"/>
                    <a:pt x="286" y="103"/>
                    <a:pt x="286" y="103"/>
                  </a:cubicBezTo>
                  <a:cubicBezTo>
                    <a:pt x="287" y="102"/>
                    <a:pt x="287" y="101"/>
                    <a:pt x="287" y="99"/>
                  </a:cubicBezTo>
                  <a:cubicBezTo>
                    <a:pt x="287" y="96"/>
                    <a:pt x="286" y="93"/>
                    <a:pt x="283" y="91"/>
                  </a:cubicBezTo>
                  <a:cubicBezTo>
                    <a:pt x="345" y="20"/>
                    <a:pt x="345" y="20"/>
                    <a:pt x="345" y="20"/>
                  </a:cubicBezTo>
                  <a:cubicBezTo>
                    <a:pt x="346" y="22"/>
                    <a:pt x="349" y="23"/>
                    <a:pt x="351" y="23"/>
                  </a:cubicBezTo>
                  <a:cubicBezTo>
                    <a:pt x="355" y="23"/>
                    <a:pt x="358" y="21"/>
                    <a:pt x="359" y="19"/>
                  </a:cubicBezTo>
                  <a:cubicBezTo>
                    <a:pt x="469" y="83"/>
                    <a:pt x="469" y="83"/>
                    <a:pt x="469" y="83"/>
                  </a:cubicBezTo>
                  <a:cubicBezTo>
                    <a:pt x="468" y="86"/>
                    <a:pt x="466" y="89"/>
                    <a:pt x="466" y="92"/>
                  </a:cubicBezTo>
                  <a:close/>
                  <a:moveTo>
                    <a:pt x="483" y="77"/>
                  </a:moveTo>
                  <a:cubicBezTo>
                    <a:pt x="482" y="77"/>
                    <a:pt x="482" y="77"/>
                    <a:pt x="482" y="77"/>
                  </a:cubicBezTo>
                  <a:cubicBezTo>
                    <a:pt x="478" y="77"/>
                    <a:pt x="474" y="79"/>
                    <a:pt x="471" y="81"/>
                  </a:cubicBezTo>
                  <a:cubicBezTo>
                    <a:pt x="364" y="18"/>
                    <a:pt x="364" y="18"/>
                    <a:pt x="364" y="18"/>
                  </a:cubicBezTo>
                  <a:cubicBezTo>
                    <a:pt x="483" y="18"/>
                    <a:pt x="483" y="18"/>
                    <a:pt x="483" y="18"/>
                  </a:cubicBezTo>
                  <a:lnTo>
                    <a:pt x="483" y="77"/>
                  </a:lnTo>
                  <a:close/>
                  <a:moveTo>
                    <a:pt x="135" y="104"/>
                  </a:moveTo>
                  <a:cubicBezTo>
                    <a:pt x="135" y="95"/>
                    <a:pt x="128" y="88"/>
                    <a:pt x="119" y="88"/>
                  </a:cubicBezTo>
                  <a:cubicBezTo>
                    <a:pt x="110" y="88"/>
                    <a:pt x="103" y="95"/>
                    <a:pt x="103" y="104"/>
                  </a:cubicBezTo>
                  <a:cubicBezTo>
                    <a:pt x="103" y="109"/>
                    <a:pt x="106" y="114"/>
                    <a:pt x="111" y="117"/>
                  </a:cubicBezTo>
                  <a:cubicBezTo>
                    <a:pt x="57" y="214"/>
                    <a:pt x="57" y="214"/>
                    <a:pt x="57" y="214"/>
                  </a:cubicBezTo>
                  <a:cubicBezTo>
                    <a:pt x="23" y="143"/>
                    <a:pt x="23" y="143"/>
                    <a:pt x="23" y="143"/>
                  </a:cubicBezTo>
                  <a:cubicBezTo>
                    <a:pt x="23" y="142"/>
                    <a:pt x="24" y="140"/>
                    <a:pt x="24" y="139"/>
                  </a:cubicBezTo>
                  <a:cubicBezTo>
                    <a:pt x="24" y="136"/>
                    <a:pt x="23" y="134"/>
                    <a:pt x="21" y="132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79" y="23"/>
                    <a:pt x="79" y="23"/>
                    <a:pt x="80" y="23"/>
                  </a:cubicBezTo>
                  <a:cubicBezTo>
                    <a:pt x="85" y="23"/>
                    <a:pt x="90" y="19"/>
                    <a:pt x="90" y="13"/>
                  </a:cubicBezTo>
                  <a:cubicBezTo>
                    <a:pt x="90" y="8"/>
                    <a:pt x="85" y="3"/>
                    <a:pt x="80" y="3"/>
                  </a:cubicBezTo>
                  <a:cubicBezTo>
                    <a:pt x="76" y="3"/>
                    <a:pt x="73" y="5"/>
                    <a:pt x="7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4"/>
                    <a:pt x="22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2"/>
                    <a:pt x="3" y="28"/>
                    <a:pt x="9" y="30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6" y="132"/>
                    <a:pt x="4" y="135"/>
                    <a:pt x="4" y="139"/>
                  </a:cubicBezTo>
                  <a:cubicBezTo>
                    <a:pt x="4" y="142"/>
                    <a:pt x="6" y="145"/>
                    <a:pt x="9" y="147"/>
                  </a:cubicBezTo>
                  <a:cubicBezTo>
                    <a:pt x="9" y="283"/>
                    <a:pt x="9" y="283"/>
                    <a:pt x="9" y="283"/>
                  </a:cubicBezTo>
                  <a:cubicBezTo>
                    <a:pt x="6" y="285"/>
                    <a:pt x="4" y="288"/>
                    <a:pt x="4" y="291"/>
                  </a:cubicBezTo>
                  <a:cubicBezTo>
                    <a:pt x="4" y="294"/>
                    <a:pt x="6" y="297"/>
                    <a:pt x="9" y="299"/>
                  </a:cubicBezTo>
                  <a:cubicBezTo>
                    <a:pt x="9" y="357"/>
                    <a:pt x="9" y="357"/>
                    <a:pt x="9" y="357"/>
                  </a:cubicBezTo>
                  <a:cubicBezTo>
                    <a:pt x="102" y="357"/>
                    <a:pt x="102" y="357"/>
                    <a:pt x="102" y="357"/>
                  </a:cubicBezTo>
                  <a:cubicBezTo>
                    <a:pt x="104" y="363"/>
                    <a:pt x="110" y="368"/>
                    <a:pt x="117" y="368"/>
                  </a:cubicBezTo>
                  <a:cubicBezTo>
                    <a:pt x="126" y="368"/>
                    <a:pt x="133" y="360"/>
                    <a:pt x="133" y="352"/>
                  </a:cubicBezTo>
                  <a:cubicBezTo>
                    <a:pt x="133" y="345"/>
                    <a:pt x="129" y="340"/>
                    <a:pt x="123" y="337"/>
                  </a:cubicBezTo>
                  <a:cubicBezTo>
                    <a:pt x="123" y="225"/>
                    <a:pt x="123" y="225"/>
                    <a:pt x="123" y="225"/>
                  </a:cubicBezTo>
                  <a:cubicBezTo>
                    <a:pt x="126" y="224"/>
                    <a:pt x="128" y="220"/>
                    <a:pt x="128" y="217"/>
                  </a:cubicBezTo>
                  <a:cubicBezTo>
                    <a:pt x="128" y="213"/>
                    <a:pt x="126" y="210"/>
                    <a:pt x="123" y="209"/>
                  </a:cubicBezTo>
                  <a:cubicBezTo>
                    <a:pt x="123" y="119"/>
                    <a:pt x="123" y="119"/>
                    <a:pt x="123" y="119"/>
                  </a:cubicBezTo>
                  <a:cubicBezTo>
                    <a:pt x="130" y="117"/>
                    <a:pt x="135" y="111"/>
                    <a:pt x="135" y="104"/>
                  </a:cubicBezTo>
                  <a:close/>
                  <a:moveTo>
                    <a:pt x="19" y="32"/>
                  </a:moveTo>
                  <a:cubicBezTo>
                    <a:pt x="25" y="31"/>
                    <a:pt x="31" y="25"/>
                    <a:pt x="32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3" y="20"/>
                    <a:pt x="74" y="21"/>
                    <a:pt x="76" y="22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19" y="131"/>
                    <a:pt x="19" y="130"/>
                    <a:pt x="19" y="130"/>
                  </a:cubicBezTo>
                  <a:lnTo>
                    <a:pt x="19" y="32"/>
                  </a:lnTo>
                  <a:close/>
                  <a:moveTo>
                    <a:pt x="19" y="147"/>
                  </a:moveTo>
                  <a:cubicBezTo>
                    <a:pt x="20" y="147"/>
                    <a:pt x="20" y="146"/>
                    <a:pt x="21" y="145"/>
                  </a:cubicBezTo>
                  <a:cubicBezTo>
                    <a:pt x="55" y="216"/>
                    <a:pt x="55" y="216"/>
                    <a:pt x="55" y="216"/>
                  </a:cubicBezTo>
                  <a:cubicBezTo>
                    <a:pt x="19" y="282"/>
                    <a:pt x="19" y="282"/>
                    <a:pt x="19" y="282"/>
                  </a:cubicBezTo>
                  <a:lnTo>
                    <a:pt x="19" y="147"/>
                  </a:lnTo>
                  <a:close/>
                  <a:moveTo>
                    <a:pt x="102" y="347"/>
                  </a:moveTo>
                  <a:cubicBezTo>
                    <a:pt x="19" y="347"/>
                    <a:pt x="19" y="347"/>
                    <a:pt x="19" y="347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21" y="298"/>
                    <a:pt x="23" y="295"/>
                    <a:pt x="24" y="292"/>
                  </a:cubicBezTo>
                  <a:cubicBezTo>
                    <a:pt x="105" y="341"/>
                    <a:pt x="105" y="341"/>
                    <a:pt x="105" y="341"/>
                  </a:cubicBezTo>
                  <a:cubicBezTo>
                    <a:pt x="103" y="343"/>
                    <a:pt x="102" y="345"/>
                    <a:pt x="102" y="347"/>
                  </a:cubicBezTo>
                  <a:close/>
                  <a:moveTo>
                    <a:pt x="107" y="340"/>
                  </a:moveTo>
                  <a:cubicBezTo>
                    <a:pt x="23" y="289"/>
                    <a:pt x="23" y="289"/>
                    <a:pt x="23" y="289"/>
                  </a:cubicBezTo>
                  <a:cubicBezTo>
                    <a:pt x="23" y="287"/>
                    <a:pt x="22" y="285"/>
                    <a:pt x="20" y="284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113" y="336"/>
                    <a:pt x="113" y="336"/>
                    <a:pt x="113" y="336"/>
                  </a:cubicBezTo>
                  <a:cubicBezTo>
                    <a:pt x="110" y="337"/>
                    <a:pt x="108" y="338"/>
                    <a:pt x="107" y="340"/>
                  </a:cubicBezTo>
                  <a:close/>
                  <a:moveTo>
                    <a:pt x="113" y="209"/>
                  </a:moveTo>
                  <a:cubicBezTo>
                    <a:pt x="111" y="210"/>
                    <a:pt x="109" y="213"/>
                    <a:pt x="109" y="217"/>
                  </a:cubicBezTo>
                  <a:cubicBezTo>
                    <a:pt x="109" y="220"/>
                    <a:pt x="111" y="223"/>
                    <a:pt x="113" y="225"/>
                  </a:cubicBezTo>
                  <a:cubicBezTo>
                    <a:pt x="113" y="332"/>
                    <a:pt x="113" y="332"/>
                    <a:pt x="113" y="332"/>
                  </a:cubicBezTo>
                  <a:cubicBezTo>
                    <a:pt x="58" y="217"/>
                    <a:pt x="58" y="217"/>
                    <a:pt x="58" y="217"/>
                  </a:cubicBezTo>
                  <a:cubicBezTo>
                    <a:pt x="113" y="118"/>
                    <a:pt x="113" y="118"/>
                    <a:pt x="113" y="118"/>
                  </a:cubicBezTo>
                  <a:cubicBezTo>
                    <a:pt x="113" y="118"/>
                    <a:pt x="113" y="119"/>
                    <a:pt x="113" y="119"/>
                  </a:cubicBezTo>
                  <a:lnTo>
                    <a:pt x="113" y="209"/>
                  </a:lnTo>
                  <a:close/>
                  <a:moveTo>
                    <a:pt x="920" y="338"/>
                  </a:moveTo>
                  <a:cubicBezTo>
                    <a:pt x="920" y="29"/>
                    <a:pt x="920" y="29"/>
                    <a:pt x="920" y="29"/>
                  </a:cubicBezTo>
                  <a:cubicBezTo>
                    <a:pt x="924" y="27"/>
                    <a:pt x="928" y="22"/>
                    <a:pt x="928" y="16"/>
                  </a:cubicBezTo>
                  <a:cubicBezTo>
                    <a:pt x="928" y="7"/>
                    <a:pt x="920" y="0"/>
                    <a:pt x="912" y="0"/>
                  </a:cubicBezTo>
                  <a:cubicBezTo>
                    <a:pt x="906" y="0"/>
                    <a:pt x="900" y="3"/>
                    <a:pt x="898" y="8"/>
                  </a:cubicBezTo>
                  <a:cubicBezTo>
                    <a:pt x="788" y="8"/>
                    <a:pt x="788" y="8"/>
                    <a:pt x="788" y="8"/>
                  </a:cubicBezTo>
                  <a:cubicBezTo>
                    <a:pt x="786" y="4"/>
                    <a:pt x="782" y="1"/>
                    <a:pt x="777" y="1"/>
                  </a:cubicBezTo>
                  <a:cubicBezTo>
                    <a:pt x="771" y="1"/>
                    <a:pt x="766" y="7"/>
                    <a:pt x="766" y="13"/>
                  </a:cubicBezTo>
                  <a:cubicBezTo>
                    <a:pt x="766" y="17"/>
                    <a:pt x="767" y="20"/>
                    <a:pt x="770" y="22"/>
                  </a:cubicBezTo>
                  <a:cubicBezTo>
                    <a:pt x="724" y="199"/>
                    <a:pt x="724" y="199"/>
                    <a:pt x="724" y="199"/>
                  </a:cubicBezTo>
                  <a:cubicBezTo>
                    <a:pt x="675" y="9"/>
                    <a:pt x="675" y="9"/>
                    <a:pt x="675" y="9"/>
                  </a:cubicBezTo>
                  <a:cubicBezTo>
                    <a:pt x="675" y="8"/>
                    <a:pt x="675" y="8"/>
                    <a:pt x="675" y="8"/>
                  </a:cubicBezTo>
                  <a:cubicBezTo>
                    <a:pt x="626" y="8"/>
                    <a:pt x="626" y="8"/>
                    <a:pt x="626" y="8"/>
                  </a:cubicBezTo>
                  <a:cubicBezTo>
                    <a:pt x="624" y="4"/>
                    <a:pt x="619" y="0"/>
                    <a:pt x="613" y="0"/>
                  </a:cubicBezTo>
                  <a:cubicBezTo>
                    <a:pt x="604" y="0"/>
                    <a:pt x="597" y="7"/>
                    <a:pt x="597" y="16"/>
                  </a:cubicBezTo>
                  <a:cubicBezTo>
                    <a:pt x="597" y="22"/>
                    <a:pt x="599" y="26"/>
                    <a:pt x="603" y="29"/>
                  </a:cubicBezTo>
                  <a:cubicBezTo>
                    <a:pt x="539" y="175"/>
                    <a:pt x="539" y="175"/>
                    <a:pt x="539" y="175"/>
                  </a:cubicBezTo>
                  <a:cubicBezTo>
                    <a:pt x="539" y="102"/>
                    <a:pt x="539" y="102"/>
                    <a:pt x="539" y="102"/>
                  </a:cubicBezTo>
                  <a:cubicBezTo>
                    <a:pt x="543" y="101"/>
                    <a:pt x="546" y="96"/>
                    <a:pt x="546" y="91"/>
                  </a:cubicBezTo>
                  <a:cubicBezTo>
                    <a:pt x="546" y="85"/>
                    <a:pt x="541" y="80"/>
                    <a:pt x="535" y="80"/>
                  </a:cubicBezTo>
                  <a:cubicBezTo>
                    <a:pt x="528" y="80"/>
                    <a:pt x="523" y="85"/>
                    <a:pt x="523" y="91"/>
                  </a:cubicBezTo>
                  <a:cubicBezTo>
                    <a:pt x="523" y="96"/>
                    <a:pt x="525" y="100"/>
                    <a:pt x="529" y="102"/>
                  </a:cubicBezTo>
                  <a:cubicBezTo>
                    <a:pt x="529" y="180"/>
                    <a:pt x="529" y="180"/>
                    <a:pt x="529" y="180"/>
                  </a:cubicBezTo>
                  <a:cubicBezTo>
                    <a:pt x="525" y="182"/>
                    <a:pt x="523" y="186"/>
                    <a:pt x="523" y="190"/>
                  </a:cubicBezTo>
                  <a:cubicBezTo>
                    <a:pt x="523" y="195"/>
                    <a:pt x="525" y="198"/>
                    <a:pt x="529" y="200"/>
                  </a:cubicBezTo>
                  <a:cubicBezTo>
                    <a:pt x="529" y="335"/>
                    <a:pt x="529" y="335"/>
                    <a:pt x="529" y="335"/>
                  </a:cubicBezTo>
                  <a:cubicBezTo>
                    <a:pt x="523" y="338"/>
                    <a:pt x="519" y="344"/>
                    <a:pt x="519" y="350"/>
                  </a:cubicBezTo>
                  <a:cubicBezTo>
                    <a:pt x="519" y="359"/>
                    <a:pt x="526" y="366"/>
                    <a:pt x="535" y="366"/>
                  </a:cubicBezTo>
                  <a:cubicBezTo>
                    <a:pt x="541" y="366"/>
                    <a:pt x="547" y="362"/>
                    <a:pt x="549" y="357"/>
                  </a:cubicBezTo>
                  <a:cubicBezTo>
                    <a:pt x="624" y="357"/>
                    <a:pt x="624" y="357"/>
                    <a:pt x="624" y="357"/>
                  </a:cubicBezTo>
                  <a:cubicBezTo>
                    <a:pt x="624" y="283"/>
                    <a:pt x="624" y="283"/>
                    <a:pt x="624" y="283"/>
                  </a:cubicBezTo>
                  <a:cubicBezTo>
                    <a:pt x="628" y="281"/>
                    <a:pt x="631" y="277"/>
                    <a:pt x="631" y="272"/>
                  </a:cubicBezTo>
                  <a:cubicBezTo>
                    <a:pt x="631" y="268"/>
                    <a:pt x="628" y="264"/>
                    <a:pt x="624" y="262"/>
                  </a:cubicBezTo>
                  <a:cubicBezTo>
                    <a:pt x="624" y="134"/>
                    <a:pt x="624" y="134"/>
                    <a:pt x="624" y="134"/>
                  </a:cubicBezTo>
                  <a:cubicBezTo>
                    <a:pt x="677" y="339"/>
                    <a:pt x="677" y="339"/>
                    <a:pt x="677" y="339"/>
                  </a:cubicBezTo>
                  <a:cubicBezTo>
                    <a:pt x="673" y="342"/>
                    <a:pt x="671" y="347"/>
                    <a:pt x="671" y="352"/>
                  </a:cubicBezTo>
                  <a:cubicBezTo>
                    <a:pt x="671" y="361"/>
                    <a:pt x="678" y="368"/>
                    <a:pt x="686" y="368"/>
                  </a:cubicBezTo>
                  <a:cubicBezTo>
                    <a:pt x="694" y="368"/>
                    <a:pt x="699" y="363"/>
                    <a:pt x="702" y="357"/>
                  </a:cubicBezTo>
                  <a:cubicBezTo>
                    <a:pt x="767" y="357"/>
                    <a:pt x="767" y="357"/>
                    <a:pt x="767" y="357"/>
                  </a:cubicBezTo>
                  <a:cubicBezTo>
                    <a:pt x="782" y="296"/>
                    <a:pt x="782" y="296"/>
                    <a:pt x="782" y="296"/>
                  </a:cubicBezTo>
                  <a:cubicBezTo>
                    <a:pt x="785" y="296"/>
                    <a:pt x="787" y="294"/>
                    <a:pt x="788" y="292"/>
                  </a:cubicBezTo>
                  <a:cubicBezTo>
                    <a:pt x="791" y="290"/>
                    <a:pt x="791" y="287"/>
                    <a:pt x="791" y="284"/>
                  </a:cubicBezTo>
                  <a:cubicBezTo>
                    <a:pt x="791" y="281"/>
                    <a:pt x="789" y="278"/>
                    <a:pt x="787" y="276"/>
                  </a:cubicBezTo>
                  <a:cubicBezTo>
                    <a:pt x="824" y="134"/>
                    <a:pt x="824" y="134"/>
                    <a:pt x="824" y="134"/>
                  </a:cubicBezTo>
                  <a:cubicBezTo>
                    <a:pt x="824" y="357"/>
                    <a:pt x="824" y="357"/>
                    <a:pt x="824" y="357"/>
                  </a:cubicBezTo>
                  <a:cubicBezTo>
                    <a:pt x="896" y="357"/>
                    <a:pt x="896" y="357"/>
                    <a:pt x="896" y="357"/>
                  </a:cubicBezTo>
                  <a:cubicBezTo>
                    <a:pt x="898" y="363"/>
                    <a:pt x="904" y="367"/>
                    <a:pt x="911" y="367"/>
                  </a:cubicBezTo>
                  <a:cubicBezTo>
                    <a:pt x="919" y="367"/>
                    <a:pt x="927" y="360"/>
                    <a:pt x="927" y="351"/>
                  </a:cubicBezTo>
                  <a:cubicBezTo>
                    <a:pt x="927" y="345"/>
                    <a:pt x="924" y="340"/>
                    <a:pt x="920" y="338"/>
                  </a:cubicBezTo>
                  <a:close/>
                  <a:moveTo>
                    <a:pt x="628" y="18"/>
                  </a:moveTo>
                  <a:cubicBezTo>
                    <a:pt x="667" y="18"/>
                    <a:pt x="667" y="18"/>
                    <a:pt x="667" y="18"/>
                  </a:cubicBezTo>
                  <a:cubicBezTo>
                    <a:pt x="717" y="210"/>
                    <a:pt x="717" y="210"/>
                    <a:pt x="717" y="210"/>
                  </a:cubicBezTo>
                  <a:cubicBezTo>
                    <a:pt x="716" y="210"/>
                    <a:pt x="716" y="210"/>
                    <a:pt x="716" y="210"/>
                  </a:cubicBezTo>
                  <a:cubicBezTo>
                    <a:pt x="622" y="29"/>
                    <a:pt x="622" y="29"/>
                    <a:pt x="622" y="29"/>
                  </a:cubicBezTo>
                  <a:cubicBezTo>
                    <a:pt x="625" y="27"/>
                    <a:pt x="628" y="23"/>
                    <a:pt x="628" y="18"/>
                  </a:cubicBezTo>
                  <a:close/>
                  <a:moveTo>
                    <a:pt x="543" y="337"/>
                  </a:moveTo>
                  <a:cubicBezTo>
                    <a:pt x="542" y="336"/>
                    <a:pt x="540" y="335"/>
                    <a:pt x="539" y="335"/>
                  </a:cubicBezTo>
                  <a:cubicBezTo>
                    <a:pt x="539" y="201"/>
                    <a:pt x="539" y="201"/>
                    <a:pt x="539" y="201"/>
                  </a:cubicBezTo>
                  <a:cubicBezTo>
                    <a:pt x="539" y="201"/>
                    <a:pt x="540" y="201"/>
                    <a:pt x="540" y="200"/>
                  </a:cubicBezTo>
                  <a:cubicBezTo>
                    <a:pt x="608" y="268"/>
                    <a:pt x="608" y="268"/>
                    <a:pt x="608" y="268"/>
                  </a:cubicBezTo>
                  <a:cubicBezTo>
                    <a:pt x="607" y="269"/>
                    <a:pt x="607" y="271"/>
                    <a:pt x="607" y="272"/>
                  </a:cubicBezTo>
                  <a:cubicBezTo>
                    <a:pt x="607" y="275"/>
                    <a:pt x="608" y="277"/>
                    <a:pt x="609" y="279"/>
                  </a:cubicBezTo>
                  <a:lnTo>
                    <a:pt x="543" y="337"/>
                  </a:lnTo>
                  <a:close/>
                  <a:moveTo>
                    <a:pt x="614" y="347"/>
                  </a:moveTo>
                  <a:cubicBezTo>
                    <a:pt x="550" y="347"/>
                    <a:pt x="550" y="347"/>
                    <a:pt x="550" y="347"/>
                  </a:cubicBezTo>
                  <a:cubicBezTo>
                    <a:pt x="549" y="344"/>
                    <a:pt x="548" y="341"/>
                    <a:pt x="545" y="339"/>
                  </a:cubicBezTo>
                  <a:cubicBezTo>
                    <a:pt x="610" y="281"/>
                    <a:pt x="610" y="281"/>
                    <a:pt x="610" y="281"/>
                  </a:cubicBezTo>
                  <a:cubicBezTo>
                    <a:pt x="611" y="282"/>
                    <a:pt x="613" y="283"/>
                    <a:pt x="614" y="283"/>
                  </a:cubicBezTo>
                  <a:lnTo>
                    <a:pt x="614" y="347"/>
                  </a:lnTo>
                  <a:close/>
                  <a:moveTo>
                    <a:pt x="815" y="101"/>
                  </a:moveTo>
                  <a:cubicBezTo>
                    <a:pt x="815" y="104"/>
                    <a:pt x="817" y="107"/>
                    <a:pt x="820" y="109"/>
                  </a:cubicBezTo>
                  <a:cubicBezTo>
                    <a:pt x="778" y="273"/>
                    <a:pt x="778" y="273"/>
                    <a:pt x="778" y="273"/>
                  </a:cubicBezTo>
                  <a:cubicBezTo>
                    <a:pt x="772" y="274"/>
                    <a:pt x="767" y="280"/>
                    <a:pt x="768" y="286"/>
                  </a:cubicBezTo>
                  <a:cubicBezTo>
                    <a:pt x="768" y="289"/>
                    <a:pt x="770" y="292"/>
                    <a:pt x="772" y="294"/>
                  </a:cubicBezTo>
                  <a:cubicBezTo>
                    <a:pt x="759" y="347"/>
                    <a:pt x="759" y="347"/>
                    <a:pt x="759" y="347"/>
                  </a:cubicBezTo>
                  <a:cubicBezTo>
                    <a:pt x="702" y="347"/>
                    <a:pt x="702" y="347"/>
                    <a:pt x="702" y="347"/>
                  </a:cubicBezTo>
                  <a:cubicBezTo>
                    <a:pt x="699" y="340"/>
                    <a:pt x="694" y="336"/>
                    <a:pt x="686" y="336"/>
                  </a:cubicBezTo>
                  <a:cubicBezTo>
                    <a:pt x="686" y="336"/>
                    <a:pt x="686" y="336"/>
                    <a:pt x="686" y="336"/>
                  </a:cubicBezTo>
                  <a:cubicBezTo>
                    <a:pt x="624" y="92"/>
                    <a:pt x="624" y="92"/>
                    <a:pt x="624" y="92"/>
                  </a:cubicBezTo>
                  <a:cubicBezTo>
                    <a:pt x="624" y="92"/>
                    <a:pt x="624" y="92"/>
                    <a:pt x="624" y="92"/>
                  </a:cubicBezTo>
                  <a:cubicBezTo>
                    <a:pt x="614" y="93"/>
                    <a:pt x="614" y="93"/>
                    <a:pt x="614" y="93"/>
                  </a:cubicBezTo>
                  <a:cubicBezTo>
                    <a:pt x="614" y="262"/>
                    <a:pt x="614" y="262"/>
                    <a:pt x="614" y="262"/>
                  </a:cubicBezTo>
                  <a:cubicBezTo>
                    <a:pt x="612" y="262"/>
                    <a:pt x="611" y="264"/>
                    <a:pt x="609" y="265"/>
                  </a:cubicBezTo>
                  <a:cubicBezTo>
                    <a:pt x="542" y="199"/>
                    <a:pt x="542" y="199"/>
                    <a:pt x="542" y="199"/>
                  </a:cubicBezTo>
                  <a:cubicBezTo>
                    <a:pt x="545" y="197"/>
                    <a:pt x="546" y="194"/>
                    <a:pt x="546" y="190"/>
                  </a:cubicBezTo>
                  <a:cubicBezTo>
                    <a:pt x="546" y="185"/>
                    <a:pt x="544" y="181"/>
                    <a:pt x="539" y="179"/>
                  </a:cubicBezTo>
                  <a:cubicBezTo>
                    <a:pt x="605" y="30"/>
                    <a:pt x="605" y="30"/>
                    <a:pt x="605" y="30"/>
                  </a:cubicBezTo>
                  <a:cubicBezTo>
                    <a:pt x="608" y="31"/>
                    <a:pt x="610" y="32"/>
                    <a:pt x="613" y="32"/>
                  </a:cubicBezTo>
                  <a:cubicBezTo>
                    <a:pt x="615" y="32"/>
                    <a:pt x="618" y="31"/>
                    <a:pt x="620" y="30"/>
                  </a:cubicBezTo>
                  <a:cubicBezTo>
                    <a:pt x="714" y="212"/>
                    <a:pt x="714" y="212"/>
                    <a:pt x="714" y="212"/>
                  </a:cubicBezTo>
                  <a:cubicBezTo>
                    <a:pt x="713" y="214"/>
                    <a:pt x="712" y="216"/>
                    <a:pt x="712" y="219"/>
                  </a:cubicBezTo>
                  <a:cubicBezTo>
                    <a:pt x="712" y="225"/>
                    <a:pt x="717" y="231"/>
                    <a:pt x="724" y="231"/>
                  </a:cubicBezTo>
                  <a:cubicBezTo>
                    <a:pt x="730" y="231"/>
                    <a:pt x="736" y="225"/>
                    <a:pt x="736" y="219"/>
                  </a:cubicBezTo>
                  <a:cubicBezTo>
                    <a:pt x="736" y="215"/>
                    <a:pt x="734" y="212"/>
                    <a:pt x="732" y="210"/>
                  </a:cubicBezTo>
                  <a:cubicBezTo>
                    <a:pt x="779" y="25"/>
                    <a:pt x="779" y="25"/>
                    <a:pt x="779" y="25"/>
                  </a:cubicBezTo>
                  <a:cubicBezTo>
                    <a:pt x="783" y="24"/>
                    <a:pt x="786" y="22"/>
                    <a:pt x="788" y="18"/>
                  </a:cubicBezTo>
                  <a:cubicBezTo>
                    <a:pt x="896" y="18"/>
                    <a:pt x="896" y="18"/>
                    <a:pt x="896" y="18"/>
                  </a:cubicBezTo>
                  <a:cubicBezTo>
                    <a:pt x="896" y="21"/>
                    <a:pt x="898" y="24"/>
                    <a:pt x="899" y="26"/>
                  </a:cubicBezTo>
                  <a:cubicBezTo>
                    <a:pt x="834" y="90"/>
                    <a:pt x="834" y="90"/>
                    <a:pt x="834" y="90"/>
                  </a:cubicBezTo>
                  <a:cubicBezTo>
                    <a:pt x="832" y="88"/>
                    <a:pt x="829" y="88"/>
                    <a:pt x="826" y="88"/>
                  </a:cubicBezTo>
                  <a:cubicBezTo>
                    <a:pt x="819" y="88"/>
                    <a:pt x="814" y="94"/>
                    <a:pt x="815" y="101"/>
                  </a:cubicBezTo>
                  <a:close/>
                  <a:moveTo>
                    <a:pt x="895" y="347"/>
                  </a:moveTo>
                  <a:cubicBezTo>
                    <a:pt x="834" y="347"/>
                    <a:pt x="834" y="347"/>
                    <a:pt x="834" y="347"/>
                  </a:cubicBezTo>
                  <a:cubicBezTo>
                    <a:pt x="834" y="117"/>
                    <a:pt x="834" y="117"/>
                    <a:pt x="834" y="117"/>
                  </a:cubicBezTo>
                  <a:cubicBezTo>
                    <a:pt x="905" y="336"/>
                    <a:pt x="905" y="336"/>
                    <a:pt x="905" y="336"/>
                  </a:cubicBezTo>
                  <a:cubicBezTo>
                    <a:pt x="900" y="338"/>
                    <a:pt x="897" y="342"/>
                    <a:pt x="895" y="347"/>
                  </a:cubicBezTo>
                  <a:close/>
                  <a:moveTo>
                    <a:pt x="909" y="335"/>
                  </a:moveTo>
                  <a:cubicBezTo>
                    <a:pt x="909" y="335"/>
                    <a:pt x="908" y="335"/>
                    <a:pt x="907" y="335"/>
                  </a:cubicBezTo>
                  <a:cubicBezTo>
                    <a:pt x="834" y="109"/>
                    <a:pt x="834" y="109"/>
                    <a:pt x="834" y="109"/>
                  </a:cubicBezTo>
                  <a:cubicBezTo>
                    <a:pt x="835" y="108"/>
                    <a:pt x="835" y="108"/>
                    <a:pt x="836" y="107"/>
                  </a:cubicBezTo>
                  <a:cubicBezTo>
                    <a:pt x="838" y="105"/>
                    <a:pt x="839" y="102"/>
                    <a:pt x="839" y="99"/>
                  </a:cubicBezTo>
                  <a:cubicBezTo>
                    <a:pt x="838" y="96"/>
                    <a:pt x="837" y="94"/>
                    <a:pt x="836" y="92"/>
                  </a:cubicBezTo>
                  <a:cubicBezTo>
                    <a:pt x="901" y="28"/>
                    <a:pt x="901" y="28"/>
                    <a:pt x="901" y="28"/>
                  </a:cubicBezTo>
                  <a:cubicBezTo>
                    <a:pt x="903" y="30"/>
                    <a:pt x="906" y="31"/>
                    <a:pt x="909" y="31"/>
                  </a:cubicBezTo>
                  <a:lnTo>
                    <a:pt x="909" y="335"/>
                  </a:lnTo>
                  <a:close/>
                </a:path>
              </a:pathLst>
            </a:custGeom>
            <a:solidFill>
              <a:srgbClr val="0E1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2" name="Freeform 7"/>
            <p:cNvSpPr>
              <a:spLocks noEditPoints="1"/>
            </p:cNvSpPr>
            <p:nvPr/>
          </p:nvSpPr>
          <p:spPr bwMode="auto">
            <a:xfrm>
              <a:off x="891" y="2567"/>
              <a:ext cx="2172" cy="202"/>
            </a:xfrm>
            <a:custGeom>
              <a:avLst/>
              <a:gdLst>
                <a:gd name="T0" fmla="*/ 38 w 917"/>
                <a:gd name="T1" fmla="*/ 27 h 85"/>
                <a:gd name="T2" fmla="*/ 33 w 917"/>
                <a:gd name="T3" fmla="*/ 54 h 85"/>
                <a:gd name="T4" fmla="*/ 5 w 917"/>
                <a:gd name="T5" fmla="*/ 84 h 85"/>
                <a:gd name="T6" fmla="*/ 53 w 917"/>
                <a:gd name="T7" fmla="*/ 22 h 85"/>
                <a:gd name="T8" fmla="*/ 58 w 917"/>
                <a:gd name="T9" fmla="*/ 28 h 85"/>
                <a:gd name="T10" fmla="*/ 83 w 917"/>
                <a:gd name="T11" fmla="*/ 56 h 85"/>
                <a:gd name="T12" fmla="*/ 90 w 917"/>
                <a:gd name="T13" fmla="*/ 83 h 85"/>
                <a:gd name="T14" fmla="*/ 105 w 917"/>
                <a:gd name="T15" fmla="*/ 24 h 85"/>
                <a:gd name="T16" fmla="*/ 137 w 917"/>
                <a:gd name="T17" fmla="*/ 79 h 85"/>
                <a:gd name="T18" fmla="*/ 105 w 917"/>
                <a:gd name="T19" fmla="*/ 83 h 85"/>
                <a:gd name="T20" fmla="*/ 172 w 917"/>
                <a:gd name="T21" fmla="*/ 21 h 85"/>
                <a:gd name="T22" fmla="*/ 194 w 917"/>
                <a:gd name="T23" fmla="*/ 83 h 85"/>
                <a:gd name="T24" fmla="*/ 144 w 917"/>
                <a:gd name="T25" fmla="*/ 84 h 85"/>
                <a:gd name="T26" fmla="*/ 158 w 917"/>
                <a:gd name="T27" fmla="*/ 63 h 85"/>
                <a:gd name="T28" fmla="*/ 264 w 917"/>
                <a:gd name="T29" fmla="*/ 53 h 85"/>
                <a:gd name="T30" fmla="*/ 232 w 917"/>
                <a:gd name="T31" fmla="*/ 78 h 85"/>
                <a:gd name="T32" fmla="*/ 232 w 917"/>
                <a:gd name="T33" fmla="*/ 78 h 85"/>
                <a:gd name="T34" fmla="*/ 302 w 917"/>
                <a:gd name="T35" fmla="*/ 22 h 85"/>
                <a:gd name="T36" fmla="*/ 315 w 917"/>
                <a:gd name="T37" fmla="*/ 69 h 85"/>
                <a:gd name="T38" fmla="*/ 271 w 917"/>
                <a:gd name="T39" fmla="*/ 82 h 85"/>
                <a:gd name="T40" fmla="*/ 313 w 917"/>
                <a:gd name="T41" fmla="*/ 63 h 85"/>
                <a:gd name="T42" fmla="*/ 332 w 917"/>
                <a:gd name="T43" fmla="*/ 22 h 85"/>
                <a:gd name="T44" fmla="*/ 354 w 917"/>
                <a:gd name="T45" fmla="*/ 28 h 85"/>
                <a:gd name="T46" fmla="*/ 347 w 917"/>
                <a:gd name="T47" fmla="*/ 28 h 85"/>
                <a:gd name="T48" fmla="*/ 390 w 917"/>
                <a:gd name="T49" fmla="*/ 61 h 85"/>
                <a:gd name="T50" fmla="*/ 429 w 917"/>
                <a:gd name="T51" fmla="*/ 22 h 85"/>
                <a:gd name="T52" fmla="*/ 384 w 917"/>
                <a:gd name="T53" fmla="*/ 24 h 85"/>
                <a:gd name="T54" fmla="*/ 493 w 917"/>
                <a:gd name="T55" fmla="*/ 71 h 85"/>
                <a:gd name="T56" fmla="*/ 500 w 917"/>
                <a:gd name="T57" fmla="*/ 24 h 85"/>
                <a:gd name="T58" fmla="*/ 456 w 917"/>
                <a:gd name="T59" fmla="*/ 35 h 85"/>
                <a:gd name="T60" fmla="*/ 449 w 917"/>
                <a:gd name="T61" fmla="*/ 83 h 85"/>
                <a:gd name="T62" fmla="*/ 526 w 917"/>
                <a:gd name="T63" fmla="*/ 25 h 85"/>
                <a:gd name="T64" fmla="*/ 561 w 917"/>
                <a:gd name="T65" fmla="*/ 25 h 85"/>
                <a:gd name="T66" fmla="*/ 554 w 917"/>
                <a:gd name="T67" fmla="*/ 84 h 85"/>
                <a:gd name="T68" fmla="*/ 519 w 917"/>
                <a:gd name="T69" fmla="*/ 82 h 85"/>
                <a:gd name="T70" fmla="*/ 619 w 917"/>
                <a:gd name="T71" fmla="*/ 21 h 85"/>
                <a:gd name="T72" fmla="*/ 641 w 917"/>
                <a:gd name="T73" fmla="*/ 83 h 85"/>
                <a:gd name="T74" fmla="*/ 592 w 917"/>
                <a:gd name="T75" fmla="*/ 84 h 85"/>
                <a:gd name="T76" fmla="*/ 606 w 917"/>
                <a:gd name="T77" fmla="*/ 63 h 85"/>
                <a:gd name="T78" fmla="*/ 688 w 917"/>
                <a:gd name="T79" fmla="*/ 79 h 85"/>
                <a:gd name="T80" fmla="*/ 705 w 917"/>
                <a:gd name="T81" fmla="*/ 24 h 85"/>
                <a:gd name="T82" fmla="*/ 751 w 917"/>
                <a:gd name="T83" fmla="*/ 21 h 85"/>
                <a:gd name="T84" fmla="*/ 751 w 917"/>
                <a:gd name="T85" fmla="*/ 79 h 85"/>
                <a:gd name="T86" fmla="*/ 737 w 917"/>
                <a:gd name="T87" fmla="*/ 10 h 85"/>
                <a:gd name="T88" fmla="*/ 756 w 917"/>
                <a:gd name="T89" fmla="*/ 10 h 85"/>
                <a:gd name="T90" fmla="*/ 789 w 917"/>
                <a:gd name="T91" fmla="*/ 25 h 85"/>
                <a:gd name="T92" fmla="*/ 818 w 917"/>
                <a:gd name="T93" fmla="*/ 73 h 85"/>
                <a:gd name="T94" fmla="*/ 820 w 917"/>
                <a:gd name="T95" fmla="*/ 84 h 85"/>
                <a:gd name="T96" fmla="*/ 885 w 917"/>
                <a:gd name="T97" fmla="*/ 21 h 85"/>
                <a:gd name="T98" fmla="*/ 885 w 917"/>
                <a:gd name="T99" fmla="*/ 79 h 85"/>
                <a:gd name="T100" fmla="*/ 877 w 917"/>
                <a:gd name="T101" fmla="*/ 15 h 85"/>
                <a:gd name="T102" fmla="*/ 882 w 917"/>
                <a:gd name="T103" fmla="*/ 15 h 85"/>
                <a:gd name="T104" fmla="*/ 897 w 917"/>
                <a:gd name="T105" fmla="*/ 2 h 85"/>
                <a:gd name="T106" fmla="*/ 895 w 917"/>
                <a:gd name="T107" fmla="*/ 1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17" h="85">
                  <a:moveTo>
                    <a:pt x="0" y="24"/>
                  </a:moveTo>
                  <a:cubicBezTo>
                    <a:pt x="0" y="23"/>
                    <a:pt x="0" y="22"/>
                    <a:pt x="1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7" y="22"/>
                    <a:pt x="38" y="23"/>
                    <a:pt x="38" y="24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7" y="28"/>
                    <a:pt x="3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3" y="53"/>
                    <a:pt x="33" y="53"/>
                    <a:pt x="33" y="54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8"/>
                    <a:pt x="33" y="59"/>
                    <a:pt x="32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" y="84"/>
                    <a:pt x="6" y="84"/>
                    <a:pt x="5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0" y="84"/>
                    <a:pt x="0" y="84"/>
                    <a:pt x="0" y="83"/>
                  </a:cubicBezTo>
                  <a:lnTo>
                    <a:pt x="0" y="24"/>
                  </a:lnTo>
                  <a:close/>
                  <a:moveTo>
                    <a:pt x="51" y="24"/>
                  </a:moveTo>
                  <a:cubicBezTo>
                    <a:pt x="51" y="23"/>
                    <a:pt x="52" y="22"/>
                    <a:pt x="53" y="22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9" y="22"/>
                    <a:pt x="90" y="23"/>
                    <a:pt x="90" y="24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0" y="28"/>
                    <a:pt x="89" y="28"/>
                    <a:pt x="88" y="28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4" y="50"/>
                    <a:pt x="85" y="51"/>
                    <a:pt x="85" y="52"/>
                  </a:cubicBezTo>
                  <a:cubicBezTo>
                    <a:pt x="85" y="54"/>
                    <a:pt x="85" y="54"/>
                    <a:pt x="85" y="54"/>
                  </a:cubicBezTo>
                  <a:cubicBezTo>
                    <a:pt x="85" y="55"/>
                    <a:pt x="84" y="56"/>
                    <a:pt x="83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9" y="79"/>
                    <a:pt x="90" y="79"/>
                    <a:pt x="90" y="80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0" y="84"/>
                    <a:pt x="89" y="84"/>
                    <a:pt x="88" y="84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52" y="84"/>
                    <a:pt x="51" y="84"/>
                    <a:pt x="51" y="83"/>
                  </a:cubicBezTo>
                  <a:lnTo>
                    <a:pt x="51" y="24"/>
                  </a:lnTo>
                  <a:close/>
                  <a:moveTo>
                    <a:pt x="105" y="24"/>
                  </a:moveTo>
                  <a:cubicBezTo>
                    <a:pt x="105" y="23"/>
                    <a:pt x="105" y="22"/>
                    <a:pt x="106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11" y="23"/>
                    <a:pt x="111" y="24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38" y="79"/>
                    <a:pt x="139" y="79"/>
                    <a:pt x="139" y="80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39" y="84"/>
                    <a:pt x="138" y="84"/>
                    <a:pt x="137" y="84"/>
                  </a:cubicBezTo>
                  <a:cubicBezTo>
                    <a:pt x="106" y="84"/>
                    <a:pt x="106" y="84"/>
                    <a:pt x="106" y="84"/>
                  </a:cubicBezTo>
                  <a:cubicBezTo>
                    <a:pt x="105" y="84"/>
                    <a:pt x="105" y="84"/>
                    <a:pt x="105" y="83"/>
                  </a:cubicBezTo>
                  <a:lnTo>
                    <a:pt x="105" y="24"/>
                  </a:lnTo>
                  <a:close/>
                  <a:moveTo>
                    <a:pt x="143" y="82"/>
                  </a:move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1"/>
                    <a:pt x="171" y="21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1"/>
                    <a:pt x="173" y="22"/>
                    <a:pt x="173" y="2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1" y="83"/>
                    <a:pt x="200" y="84"/>
                    <a:pt x="199" y="84"/>
                  </a:cubicBezTo>
                  <a:cubicBezTo>
                    <a:pt x="195" y="84"/>
                    <a:pt x="195" y="84"/>
                    <a:pt x="195" y="84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187" y="69"/>
                    <a:pt x="187" y="69"/>
                    <a:pt x="187" y="69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49" y="83"/>
                    <a:pt x="149" y="83"/>
                    <a:pt x="149" y="83"/>
                  </a:cubicBezTo>
                  <a:cubicBezTo>
                    <a:pt x="149" y="84"/>
                    <a:pt x="148" y="84"/>
                    <a:pt x="148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3" y="84"/>
                    <a:pt x="142" y="83"/>
                    <a:pt x="143" y="82"/>
                  </a:cubicBezTo>
                  <a:close/>
                  <a:moveTo>
                    <a:pt x="185" y="63"/>
                  </a:moveTo>
                  <a:cubicBezTo>
                    <a:pt x="180" y="54"/>
                    <a:pt x="176" y="44"/>
                    <a:pt x="172" y="34"/>
                  </a:cubicBezTo>
                  <a:cubicBezTo>
                    <a:pt x="171" y="34"/>
                    <a:pt x="171" y="34"/>
                    <a:pt x="171" y="34"/>
                  </a:cubicBezTo>
                  <a:cubicBezTo>
                    <a:pt x="158" y="63"/>
                    <a:pt x="158" y="63"/>
                    <a:pt x="158" y="63"/>
                  </a:cubicBezTo>
                  <a:lnTo>
                    <a:pt x="185" y="63"/>
                  </a:lnTo>
                  <a:close/>
                  <a:moveTo>
                    <a:pt x="212" y="24"/>
                  </a:moveTo>
                  <a:cubicBezTo>
                    <a:pt x="212" y="23"/>
                    <a:pt x="212" y="22"/>
                    <a:pt x="213" y="22"/>
                  </a:cubicBezTo>
                  <a:cubicBezTo>
                    <a:pt x="233" y="22"/>
                    <a:pt x="233" y="22"/>
                    <a:pt x="233" y="22"/>
                  </a:cubicBezTo>
                  <a:cubicBezTo>
                    <a:pt x="250" y="22"/>
                    <a:pt x="264" y="36"/>
                    <a:pt x="264" y="53"/>
                  </a:cubicBezTo>
                  <a:cubicBezTo>
                    <a:pt x="264" y="71"/>
                    <a:pt x="250" y="84"/>
                    <a:pt x="233" y="84"/>
                  </a:cubicBezTo>
                  <a:cubicBezTo>
                    <a:pt x="213" y="84"/>
                    <a:pt x="213" y="84"/>
                    <a:pt x="213" y="84"/>
                  </a:cubicBezTo>
                  <a:cubicBezTo>
                    <a:pt x="212" y="84"/>
                    <a:pt x="212" y="84"/>
                    <a:pt x="212" y="83"/>
                  </a:cubicBezTo>
                  <a:lnTo>
                    <a:pt x="212" y="24"/>
                  </a:lnTo>
                  <a:close/>
                  <a:moveTo>
                    <a:pt x="232" y="78"/>
                  </a:moveTo>
                  <a:cubicBezTo>
                    <a:pt x="247" y="78"/>
                    <a:pt x="257" y="68"/>
                    <a:pt x="257" y="53"/>
                  </a:cubicBezTo>
                  <a:cubicBezTo>
                    <a:pt x="257" y="39"/>
                    <a:pt x="247" y="28"/>
                    <a:pt x="232" y="28"/>
                  </a:cubicBezTo>
                  <a:cubicBezTo>
                    <a:pt x="218" y="28"/>
                    <a:pt x="218" y="28"/>
                    <a:pt x="218" y="28"/>
                  </a:cubicBezTo>
                  <a:cubicBezTo>
                    <a:pt x="218" y="78"/>
                    <a:pt x="218" y="78"/>
                    <a:pt x="218" y="78"/>
                  </a:cubicBezTo>
                  <a:lnTo>
                    <a:pt x="232" y="78"/>
                  </a:lnTo>
                  <a:close/>
                  <a:moveTo>
                    <a:pt x="271" y="82"/>
                  </a:moveTo>
                  <a:cubicBezTo>
                    <a:pt x="298" y="22"/>
                    <a:pt x="298" y="22"/>
                    <a:pt x="298" y="22"/>
                  </a:cubicBezTo>
                  <a:cubicBezTo>
                    <a:pt x="298" y="22"/>
                    <a:pt x="298" y="21"/>
                    <a:pt x="299" y="21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301" y="21"/>
                    <a:pt x="301" y="22"/>
                    <a:pt x="302" y="22"/>
                  </a:cubicBezTo>
                  <a:cubicBezTo>
                    <a:pt x="328" y="82"/>
                    <a:pt x="328" y="82"/>
                    <a:pt x="328" y="82"/>
                  </a:cubicBezTo>
                  <a:cubicBezTo>
                    <a:pt x="329" y="83"/>
                    <a:pt x="328" y="84"/>
                    <a:pt x="327" y="84"/>
                  </a:cubicBezTo>
                  <a:cubicBezTo>
                    <a:pt x="323" y="84"/>
                    <a:pt x="323" y="84"/>
                    <a:pt x="323" y="84"/>
                  </a:cubicBezTo>
                  <a:cubicBezTo>
                    <a:pt x="323" y="84"/>
                    <a:pt x="322" y="84"/>
                    <a:pt x="322" y="83"/>
                  </a:cubicBezTo>
                  <a:cubicBezTo>
                    <a:pt x="315" y="69"/>
                    <a:pt x="315" y="69"/>
                    <a:pt x="315" y="69"/>
                  </a:cubicBezTo>
                  <a:cubicBezTo>
                    <a:pt x="284" y="69"/>
                    <a:pt x="284" y="69"/>
                    <a:pt x="284" y="69"/>
                  </a:cubicBezTo>
                  <a:cubicBezTo>
                    <a:pt x="277" y="83"/>
                    <a:pt x="277" y="83"/>
                    <a:pt x="277" y="83"/>
                  </a:cubicBezTo>
                  <a:cubicBezTo>
                    <a:pt x="277" y="84"/>
                    <a:pt x="277" y="84"/>
                    <a:pt x="276" y="84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1" y="84"/>
                    <a:pt x="270" y="83"/>
                    <a:pt x="271" y="82"/>
                  </a:cubicBezTo>
                  <a:close/>
                  <a:moveTo>
                    <a:pt x="313" y="63"/>
                  </a:moveTo>
                  <a:cubicBezTo>
                    <a:pt x="309" y="54"/>
                    <a:pt x="304" y="44"/>
                    <a:pt x="300" y="34"/>
                  </a:cubicBezTo>
                  <a:cubicBezTo>
                    <a:pt x="299" y="34"/>
                    <a:pt x="299" y="34"/>
                    <a:pt x="299" y="34"/>
                  </a:cubicBezTo>
                  <a:cubicBezTo>
                    <a:pt x="286" y="63"/>
                    <a:pt x="286" y="63"/>
                    <a:pt x="286" y="63"/>
                  </a:cubicBezTo>
                  <a:lnTo>
                    <a:pt x="313" y="63"/>
                  </a:lnTo>
                  <a:close/>
                  <a:moveTo>
                    <a:pt x="347" y="28"/>
                  </a:moveTo>
                  <a:cubicBezTo>
                    <a:pt x="332" y="28"/>
                    <a:pt x="332" y="28"/>
                    <a:pt x="332" y="28"/>
                  </a:cubicBezTo>
                  <a:cubicBezTo>
                    <a:pt x="331" y="28"/>
                    <a:pt x="330" y="28"/>
                    <a:pt x="330" y="27"/>
                  </a:cubicBezTo>
                  <a:cubicBezTo>
                    <a:pt x="330" y="24"/>
                    <a:pt x="330" y="24"/>
                    <a:pt x="330" y="24"/>
                  </a:cubicBezTo>
                  <a:cubicBezTo>
                    <a:pt x="330" y="23"/>
                    <a:pt x="331" y="22"/>
                    <a:pt x="332" y="22"/>
                  </a:cubicBezTo>
                  <a:cubicBezTo>
                    <a:pt x="369" y="22"/>
                    <a:pt x="369" y="22"/>
                    <a:pt x="369" y="22"/>
                  </a:cubicBezTo>
                  <a:cubicBezTo>
                    <a:pt x="370" y="22"/>
                    <a:pt x="371" y="23"/>
                    <a:pt x="371" y="24"/>
                  </a:cubicBezTo>
                  <a:cubicBezTo>
                    <a:pt x="371" y="27"/>
                    <a:pt x="371" y="27"/>
                    <a:pt x="371" y="27"/>
                  </a:cubicBezTo>
                  <a:cubicBezTo>
                    <a:pt x="371" y="28"/>
                    <a:pt x="370" y="28"/>
                    <a:pt x="369" y="28"/>
                  </a:cubicBezTo>
                  <a:cubicBezTo>
                    <a:pt x="354" y="28"/>
                    <a:pt x="354" y="28"/>
                    <a:pt x="354" y="28"/>
                  </a:cubicBezTo>
                  <a:cubicBezTo>
                    <a:pt x="354" y="83"/>
                    <a:pt x="354" y="83"/>
                    <a:pt x="354" y="83"/>
                  </a:cubicBezTo>
                  <a:cubicBezTo>
                    <a:pt x="354" y="84"/>
                    <a:pt x="353" y="84"/>
                    <a:pt x="352" y="84"/>
                  </a:cubicBezTo>
                  <a:cubicBezTo>
                    <a:pt x="349" y="84"/>
                    <a:pt x="349" y="84"/>
                    <a:pt x="349" y="84"/>
                  </a:cubicBezTo>
                  <a:cubicBezTo>
                    <a:pt x="348" y="84"/>
                    <a:pt x="347" y="84"/>
                    <a:pt x="347" y="83"/>
                  </a:cubicBezTo>
                  <a:lnTo>
                    <a:pt x="347" y="28"/>
                  </a:lnTo>
                  <a:close/>
                  <a:moveTo>
                    <a:pt x="384" y="24"/>
                  </a:moveTo>
                  <a:cubicBezTo>
                    <a:pt x="384" y="23"/>
                    <a:pt x="384" y="22"/>
                    <a:pt x="385" y="22"/>
                  </a:cubicBezTo>
                  <a:cubicBezTo>
                    <a:pt x="389" y="22"/>
                    <a:pt x="389" y="22"/>
                    <a:pt x="389" y="22"/>
                  </a:cubicBezTo>
                  <a:cubicBezTo>
                    <a:pt x="390" y="22"/>
                    <a:pt x="390" y="23"/>
                    <a:pt x="390" y="24"/>
                  </a:cubicBezTo>
                  <a:cubicBezTo>
                    <a:pt x="390" y="61"/>
                    <a:pt x="390" y="61"/>
                    <a:pt x="390" y="61"/>
                  </a:cubicBezTo>
                  <a:cubicBezTo>
                    <a:pt x="390" y="72"/>
                    <a:pt x="397" y="79"/>
                    <a:pt x="407" y="79"/>
                  </a:cubicBezTo>
                  <a:cubicBezTo>
                    <a:pt x="417" y="79"/>
                    <a:pt x="424" y="72"/>
                    <a:pt x="424" y="62"/>
                  </a:cubicBezTo>
                  <a:cubicBezTo>
                    <a:pt x="424" y="24"/>
                    <a:pt x="424" y="24"/>
                    <a:pt x="424" y="24"/>
                  </a:cubicBezTo>
                  <a:cubicBezTo>
                    <a:pt x="424" y="23"/>
                    <a:pt x="425" y="22"/>
                    <a:pt x="426" y="22"/>
                  </a:cubicBezTo>
                  <a:cubicBezTo>
                    <a:pt x="429" y="22"/>
                    <a:pt x="429" y="22"/>
                    <a:pt x="429" y="22"/>
                  </a:cubicBezTo>
                  <a:cubicBezTo>
                    <a:pt x="430" y="22"/>
                    <a:pt x="431" y="23"/>
                    <a:pt x="431" y="24"/>
                  </a:cubicBezTo>
                  <a:cubicBezTo>
                    <a:pt x="431" y="62"/>
                    <a:pt x="431" y="62"/>
                    <a:pt x="431" y="62"/>
                  </a:cubicBezTo>
                  <a:cubicBezTo>
                    <a:pt x="431" y="75"/>
                    <a:pt x="421" y="85"/>
                    <a:pt x="407" y="85"/>
                  </a:cubicBezTo>
                  <a:cubicBezTo>
                    <a:pt x="393" y="85"/>
                    <a:pt x="384" y="75"/>
                    <a:pt x="384" y="62"/>
                  </a:cubicBezTo>
                  <a:lnTo>
                    <a:pt x="384" y="24"/>
                  </a:lnTo>
                  <a:close/>
                  <a:moveTo>
                    <a:pt x="449" y="23"/>
                  </a:moveTo>
                  <a:cubicBezTo>
                    <a:pt x="449" y="22"/>
                    <a:pt x="450" y="21"/>
                    <a:pt x="451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3" y="21"/>
                    <a:pt x="453" y="22"/>
                    <a:pt x="454" y="22"/>
                  </a:cubicBezTo>
                  <a:cubicBezTo>
                    <a:pt x="493" y="71"/>
                    <a:pt x="493" y="71"/>
                    <a:pt x="493" y="71"/>
                  </a:cubicBezTo>
                  <a:cubicBezTo>
                    <a:pt x="493" y="71"/>
                    <a:pt x="493" y="71"/>
                    <a:pt x="493" y="71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3"/>
                    <a:pt x="494" y="22"/>
                    <a:pt x="495" y="22"/>
                  </a:cubicBezTo>
                  <a:cubicBezTo>
                    <a:pt x="498" y="22"/>
                    <a:pt x="498" y="22"/>
                    <a:pt x="498" y="22"/>
                  </a:cubicBezTo>
                  <a:cubicBezTo>
                    <a:pt x="499" y="22"/>
                    <a:pt x="500" y="23"/>
                    <a:pt x="500" y="24"/>
                  </a:cubicBezTo>
                  <a:cubicBezTo>
                    <a:pt x="500" y="84"/>
                    <a:pt x="500" y="84"/>
                    <a:pt x="500" y="84"/>
                  </a:cubicBezTo>
                  <a:cubicBezTo>
                    <a:pt x="500" y="85"/>
                    <a:pt x="499" y="85"/>
                    <a:pt x="498" y="85"/>
                  </a:cubicBezTo>
                  <a:cubicBezTo>
                    <a:pt x="497" y="85"/>
                    <a:pt x="497" y="85"/>
                    <a:pt x="497" y="85"/>
                  </a:cubicBezTo>
                  <a:cubicBezTo>
                    <a:pt x="497" y="85"/>
                    <a:pt x="496" y="85"/>
                    <a:pt x="496" y="85"/>
                  </a:cubicBezTo>
                  <a:cubicBezTo>
                    <a:pt x="456" y="35"/>
                    <a:pt x="456" y="35"/>
                    <a:pt x="456" y="35"/>
                  </a:cubicBezTo>
                  <a:cubicBezTo>
                    <a:pt x="456" y="35"/>
                    <a:pt x="456" y="35"/>
                    <a:pt x="456" y="35"/>
                  </a:cubicBezTo>
                  <a:cubicBezTo>
                    <a:pt x="456" y="83"/>
                    <a:pt x="456" y="83"/>
                    <a:pt x="456" y="83"/>
                  </a:cubicBezTo>
                  <a:cubicBezTo>
                    <a:pt x="456" y="84"/>
                    <a:pt x="455" y="84"/>
                    <a:pt x="454" y="84"/>
                  </a:cubicBezTo>
                  <a:cubicBezTo>
                    <a:pt x="451" y="84"/>
                    <a:pt x="451" y="84"/>
                    <a:pt x="451" y="84"/>
                  </a:cubicBezTo>
                  <a:cubicBezTo>
                    <a:pt x="450" y="84"/>
                    <a:pt x="449" y="84"/>
                    <a:pt x="449" y="83"/>
                  </a:cubicBezTo>
                  <a:lnTo>
                    <a:pt x="449" y="23"/>
                  </a:lnTo>
                  <a:close/>
                  <a:moveTo>
                    <a:pt x="519" y="25"/>
                  </a:moveTo>
                  <a:cubicBezTo>
                    <a:pt x="519" y="23"/>
                    <a:pt x="520" y="22"/>
                    <a:pt x="521" y="22"/>
                  </a:cubicBezTo>
                  <a:cubicBezTo>
                    <a:pt x="524" y="22"/>
                    <a:pt x="524" y="22"/>
                    <a:pt x="524" y="22"/>
                  </a:cubicBezTo>
                  <a:cubicBezTo>
                    <a:pt x="525" y="22"/>
                    <a:pt x="526" y="23"/>
                    <a:pt x="526" y="25"/>
                  </a:cubicBezTo>
                  <a:cubicBezTo>
                    <a:pt x="526" y="50"/>
                    <a:pt x="526" y="50"/>
                    <a:pt x="526" y="50"/>
                  </a:cubicBezTo>
                  <a:cubicBezTo>
                    <a:pt x="553" y="23"/>
                    <a:pt x="553" y="23"/>
                    <a:pt x="553" y="23"/>
                  </a:cubicBezTo>
                  <a:cubicBezTo>
                    <a:pt x="554" y="23"/>
                    <a:pt x="555" y="22"/>
                    <a:pt x="555" y="22"/>
                  </a:cubicBezTo>
                  <a:cubicBezTo>
                    <a:pt x="559" y="22"/>
                    <a:pt x="559" y="22"/>
                    <a:pt x="559" y="22"/>
                  </a:cubicBezTo>
                  <a:cubicBezTo>
                    <a:pt x="561" y="22"/>
                    <a:pt x="562" y="24"/>
                    <a:pt x="561" y="25"/>
                  </a:cubicBezTo>
                  <a:cubicBezTo>
                    <a:pt x="533" y="52"/>
                    <a:pt x="533" y="52"/>
                    <a:pt x="533" y="52"/>
                  </a:cubicBezTo>
                  <a:cubicBezTo>
                    <a:pt x="562" y="82"/>
                    <a:pt x="562" y="82"/>
                    <a:pt x="562" y="82"/>
                  </a:cubicBezTo>
                  <a:cubicBezTo>
                    <a:pt x="563" y="82"/>
                    <a:pt x="562" y="84"/>
                    <a:pt x="560" y="84"/>
                  </a:cubicBezTo>
                  <a:cubicBezTo>
                    <a:pt x="556" y="84"/>
                    <a:pt x="556" y="84"/>
                    <a:pt x="556" y="84"/>
                  </a:cubicBezTo>
                  <a:cubicBezTo>
                    <a:pt x="555" y="84"/>
                    <a:pt x="554" y="84"/>
                    <a:pt x="554" y="84"/>
                  </a:cubicBezTo>
                  <a:cubicBezTo>
                    <a:pt x="526" y="55"/>
                    <a:pt x="526" y="55"/>
                    <a:pt x="526" y="55"/>
                  </a:cubicBezTo>
                  <a:cubicBezTo>
                    <a:pt x="526" y="82"/>
                    <a:pt x="526" y="82"/>
                    <a:pt x="526" y="82"/>
                  </a:cubicBezTo>
                  <a:cubicBezTo>
                    <a:pt x="526" y="83"/>
                    <a:pt x="525" y="84"/>
                    <a:pt x="524" y="84"/>
                  </a:cubicBezTo>
                  <a:cubicBezTo>
                    <a:pt x="521" y="84"/>
                    <a:pt x="521" y="84"/>
                    <a:pt x="521" y="84"/>
                  </a:cubicBezTo>
                  <a:cubicBezTo>
                    <a:pt x="520" y="84"/>
                    <a:pt x="519" y="83"/>
                    <a:pt x="519" y="82"/>
                  </a:cubicBezTo>
                  <a:lnTo>
                    <a:pt x="519" y="25"/>
                  </a:lnTo>
                  <a:close/>
                  <a:moveTo>
                    <a:pt x="590" y="82"/>
                  </a:moveTo>
                  <a:cubicBezTo>
                    <a:pt x="617" y="22"/>
                    <a:pt x="617" y="22"/>
                    <a:pt x="617" y="22"/>
                  </a:cubicBezTo>
                  <a:cubicBezTo>
                    <a:pt x="617" y="22"/>
                    <a:pt x="618" y="21"/>
                    <a:pt x="619" y="21"/>
                  </a:cubicBezTo>
                  <a:cubicBezTo>
                    <a:pt x="619" y="21"/>
                    <a:pt x="619" y="21"/>
                    <a:pt x="619" y="21"/>
                  </a:cubicBezTo>
                  <a:cubicBezTo>
                    <a:pt x="620" y="21"/>
                    <a:pt x="621" y="22"/>
                    <a:pt x="621" y="22"/>
                  </a:cubicBezTo>
                  <a:cubicBezTo>
                    <a:pt x="648" y="82"/>
                    <a:pt x="648" y="82"/>
                    <a:pt x="648" y="82"/>
                  </a:cubicBezTo>
                  <a:cubicBezTo>
                    <a:pt x="648" y="83"/>
                    <a:pt x="648" y="84"/>
                    <a:pt x="646" y="84"/>
                  </a:cubicBezTo>
                  <a:cubicBezTo>
                    <a:pt x="643" y="84"/>
                    <a:pt x="643" y="84"/>
                    <a:pt x="643" y="84"/>
                  </a:cubicBezTo>
                  <a:cubicBezTo>
                    <a:pt x="642" y="84"/>
                    <a:pt x="641" y="84"/>
                    <a:pt x="641" y="83"/>
                  </a:cubicBezTo>
                  <a:cubicBezTo>
                    <a:pt x="635" y="69"/>
                    <a:pt x="635" y="69"/>
                    <a:pt x="635" y="69"/>
                  </a:cubicBezTo>
                  <a:cubicBezTo>
                    <a:pt x="603" y="69"/>
                    <a:pt x="603" y="69"/>
                    <a:pt x="603" y="69"/>
                  </a:cubicBezTo>
                  <a:cubicBezTo>
                    <a:pt x="597" y="83"/>
                    <a:pt x="597" y="83"/>
                    <a:pt x="597" y="83"/>
                  </a:cubicBezTo>
                  <a:cubicBezTo>
                    <a:pt x="596" y="84"/>
                    <a:pt x="596" y="84"/>
                    <a:pt x="595" y="84"/>
                  </a:cubicBezTo>
                  <a:cubicBezTo>
                    <a:pt x="592" y="84"/>
                    <a:pt x="592" y="84"/>
                    <a:pt x="592" y="84"/>
                  </a:cubicBezTo>
                  <a:cubicBezTo>
                    <a:pt x="590" y="84"/>
                    <a:pt x="590" y="83"/>
                    <a:pt x="590" y="82"/>
                  </a:cubicBezTo>
                  <a:close/>
                  <a:moveTo>
                    <a:pt x="632" y="63"/>
                  </a:moveTo>
                  <a:cubicBezTo>
                    <a:pt x="628" y="54"/>
                    <a:pt x="624" y="44"/>
                    <a:pt x="619" y="34"/>
                  </a:cubicBezTo>
                  <a:cubicBezTo>
                    <a:pt x="619" y="34"/>
                    <a:pt x="619" y="34"/>
                    <a:pt x="619" y="34"/>
                  </a:cubicBezTo>
                  <a:cubicBezTo>
                    <a:pt x="606" y="63"/>
                    <a:pt x="606" y="63"/>
                    <a:pt x="606" y="63"/>
                  </a:cubicBezTo>
                  <a:lnTo>
                    <a:pt x="632" y="63"/>
                  </a:lnTo>
                  <a:close/>
                  <a:moveTo>
                    <a:pt x="673" y="77"/>
                  </a:moveTo>
                  <a:cubicBezTo>
                    <a:pt x="675" y="75"/>
                    <a:pt x="675" y="75"/>
                    <a:pt x="675" y="75"/>
                  </a:cubicBezTo>
                  <a:cubicBezTo>
                    <a:pt x="676" y="73"/>
                    <a:pt x="677" y="74"/>
                    <a:pt x="678" y="75"/>
                  </a:cubicBezTo>
                  <a:cubicBezTo>
                    <a:pt x="680" y="76"/>
                    <a:pt x="683" y="79"/>
                    <a:pt x="688" y="79"/>
                  </a:cubicBezTo>
                  <a:cubicBezTo>
                    <a:pt x="692" y="79"/>
                    <a:pt x="698" y="76"/>
                    <a:pt x="698" y="67"/>
                  </a:cubicBezTo>
                  <a:cubicBezTo>
                    <a:pt x="698" y="24"/>
                    <a:pt x="698" y="24"/>
                    <a:pt x="698" y="24"/>
                  </a:cubicBezTo>
                  <a:cubicBezTo>
                    <a:pt x="698" y="23"/>
                    <a:pt x="698" y="22"/>
                    <a:pt x="699" y="22"/>
                  </a:cubicBezTo>
                  <a:cubicBezTo>
                    <a:pt x="703" y="22"/>
                    <a:pt x="703" y="22"/>
                    <a:pt x="703" y="22"/>
                  </a:cubicBezTo>
                  <a:cubicBezTo>
                    <a:pt x="704" y="22"/>
                    <a:pt x="705" y="23"/>
                    <a:pt x="705" y="24"/>
                  </a:cubicBezTo>
                  <a:cubicBezTo>
                    <a:pt x="705" y="67"/>
                    <a:pt x="705" y="67"/>
                    <a:pt x="705" y="67"/>
                  </a:cubicBezTo>
                  <a:cubicBezTo>
                    <a:pt x="705" y="79"/>
                    <a:pt x="697" y="85"/>
                    <a:pt x="688" y="85"/>
                  </a:cubicBezTo>
                  <a:cubicBezTo>
                    <a:pt x="679" y="85"/>
                    <a:pt x="675" y="81"/>
                    <a:pt x="673" y="79"/>
                  </a:cubicBezTo>
                  <a:cubicBezTo>
                    <a:pt x="673" y="78"/>
                    <a:pt x="673" y="77"/>
                    <a:pt x="673" y="77"/>
                  </a:cubicBezTo>
                  <a:close/>
                  <a:moveTo>
                    <a:pt x="751" y="21"/>
                  </a:moveTo>
                  <a:cubicBezTo>
                    <a:pt x="769" y="21"/>
                    <a:pt x="783" y="36"/>
                    <a:pt x="783" y="54"/>
                  </a:cubicBezTo>
                  <a:cubicBezTo>
                    <a:pt x="783" y="71"/>
                    <a:pt x="769" y="85"/>
                    <a:pt x="751" y="85"/>
                  </a:cubicBezTo>
                  <a:cubicBezTo>
                    <a:pt x="733" y="85"/>
                    <a:pt x="719" y="71"/>
                    <a:pt x="719" y="54"/>
                  </a:cubicBezTo>
                  <a:cubicBezTo>
                    <a:pt x="719" y="36"/>
                    <a:pt x="733" y="21"/>
                    <a:pt x="751" y="21"/>
                  </a:cubicBezTo>
                  <a:close/>
                  <a:moveTo>
                    <a:pt x="751" y="79"/>
                  </a:moveTo>
                  <a:cubicBezTo>
                    <a:pt x="765" y="79"/>
                    <a:pt x="777" y="68"/>
                    <a:pt x="777" y="54"/>
                  </a:cubicBezTo>
                  <a:cubicBezTo>
                    <a:pt x="777" y="39"/>
                    <a:pt x="765" y="28"/>
                    <a:pt x="751" y="28"/>
                  </a:cubicBezTo>
                  <a:cubicBezTo>
                    <a:pt x="737" y="28"/>
                    <a:pt x="726" y="39"/>
                    <a:pt x="726" y="54"/>
                  </a:cubicBezTo>
                  <a:cubicBezTo>
                    <a:pt x="726" y="68"/>
                    <a:pt x="737" y="79"/>
                    <a:pt x="751" y="79"/>
                  </a:cubicBezTo>
                  <a:close/>
                  <a:moveTo>
                    <a:pt x="737" y="10"/>
                  </a:moveTo>
                  <a:cubicBezTo>
                    <a:pt x="737" y="7"/>
                    <a:pt x="739" y="5"/>
                    <a:pt x="742" y="5"/>
                  </a:cubicBezTo>
                  <a:cubicBezTo>
                    <a:pt x="744" y="5"/>
                    <a:pt x="746" y="7"/>
                    <a:pt x="746" y="10"/>
                  </a:cubicBezTo>
                  <a:cubicBezTo>
                    <a:pt x="746" y="13"/>
                    <a:pt x="744" y="15"/>
                    <a:pt x="742" y="15"/>
                  </a:cubicBezTo>
                  <a:cubicBezTo>
                    <a:pt x="739" y="15"/>
                    <a:pt x="737" y="13"/>
                    <a:pt x="737" y="10"/>
                  </a:cubicBezTo>
                  <a:close/>
                  <a:moveTo>
                    <a:pt x="756" y="10"/>
                  </a:moveTo>
                  <a:cubicBezTo>
                    <a:pt x="756" y="7"/>
                    <a:pt x="758" y="5"/>
                    <a:pt x="761" y="5"/>
                  </a:cubicBezTo>
                  <a:cubicBezTo>
                    <a:pt x="763" y="5"/>
                    <a:pt x="765" y="7"/>
                    <a:pt x="765" y="10"/>
                  </a:cubicBezTo>
                  <a:cubicBezTo>
                    <a:pt x="765" y="13"/>
                    <a:pt x="763" y="15"/>
                    <a:pt x="761" y="15"/>
                  </a:cubicBezTo>
                  <a:cubicBezTo>
                    <a:pt x="758" y="15"/>
                    <a:pt x="756" y="13"/>
                    <a:pt x="756" y="10"/>
                  </a:cubicBezTo>
                  <a:close/>
                  <a:moveTo>
                    <a:pt x="789" y="25"/>
                  </a:moveTo>
                  <a:cubicBezTo>
                    <a:pt x="789" y="24"/>
                    <a:pt x="790" y="22"/>
                    <a:pt x="791" y="22"/>
                  </a:cubicBezTo>
                  <a:cubicBezTo>
                    <a:pt x="795" y="22"/>
                    <a:pt x="795" y="22"/>
                    <a:pt x="795" y="22"/>
                  </a:cubicBezTo>
                  <a:cubicBezTo>
                    <a:pt x="795" y="22"/>
                    <a:pt x="796" y="23"/>
                    <a:pt x="796" y="23"/>
                  </a:cubicBezTo>
                  <a:cubicBezTo>
                    <a:pt x="818" y="73"/>
                    <a:pt x="818" y="73"/>
                    <a:pt x="818" y="73"/>
                  </a:cubicBezTo>
                  <a:cubicBezTo>
                    <a:pt x="818" y="73"/>
                    <a:pt x="818" y="73"/>
                    <a:pt x="818" y="73"/>
                  </a:cubicBezTo>
                  <a:cubicBezTo>
                    <a:pt x="841" y="23"/>
                    <a:pt x="841" y="23"/>
                    <a:pt x="841" y="23"/>
                  </a:cubicBezTo>
                  <a:cubicBezTo>
                    <a:pt x="841" y="23"/>
                    <a:pt x="841" y="22"/>
                    <a:pt x="842" y="22"/>
                  </a:cubicBezTo>
                  <a:cubicBezTo>
                    <a:pt x="846" y="22"/>
                    <a:pt x="846" y="22"/>
                    <a:pt x="846" y="22"/>
                  </a:cubicBezTo>
                  <a:cubicBezTo>
                    <a:pt x="847" y="22"/>
                    <a:pt x="848" y="24"/>
                    <a:pt x="847" y="25"/>
                  </a:cubicBezTo>
                  <a:cubicBezTo>
                    <a:pt x="820" y="84"/>
                    <a:pt x="820" y="84"/>
                    <a:pt x="820" y="84"/>
                  </a:cubicBezTo>
                  <a:cubicBezTo>
                    <a:pt x="820" y="85"/>
                    <a:pt x="819" y="85"/>
                    <a:pt x="819" y="85"/>
                  </a:cubicBezTo>
                  <a:cubicBezTo>
                    <a:pt x="818" y="85"/>
                    <a:pt x="818" y="85"/>
                    <a:pt x="818" y="85"/>
                  </a:cubicBezTo>
                  <a:cubicBezTo>
                    <a:pt x="817" y="85"/>
                    <a:pt x="817" y="85"/>
                    <a:pt x="816" y="84"/>
                  </a:cubicBezTo>
                  <a:lnTo>
                    <a:pt x="789" y="25"/>
                  </a:lnTo>
                  <a:close/>
                  <a:moveTo>
                    <a:pt x="885" y="21"/>
                  </a:moveTo>
                  <a:cubicBezTo>
                    <a:pt x="903" y="21"/>
                    <a:pt x="917" y="36"/>
                    <a:pt x="917" y="54"/>
                  </a:cubicBezTo>
                  <a:cubicBezTo>
                    <a:pt x="917" y="71"/>
                    <a:pt x="903" y="85"/>
                    <a:pt x="885" y="85"/>
                  </a:cubicBezTo>
                  <a:cubicBezTo>
                    <a:pt x="868" y="85"/>
                    <a:pt x="853" y="71"/>
                    <a:pt x="853" y="54"/>
                  </a:cubicBezTo>
                  <a:cubicBezTo>
                    <a:pt x="853" y="36"/>
                    <a:pt x="868" y="21"/>
                    <a:pt x="885" y="21"/>
                  </a:cubicBezTo>
                  <a:close/>
                  <a:moveTo>
                    <a:pt x="885" y="79"/>
                  </a:moveTo>
                  <a:cubicBezTo>
                    <a:pt x="899" y="79"/>
                    <a:pt x="911" y="68"/>
                    <a:pt x="911" y="54"/>
                  </a:cubicBezTo>
                  <a:cubicBezTo>
                    <a:pt x="911" y="39"/>
                    <a:pt x="899" y="28"/>
                    <a:pt x="885" y="28"/>
                  </a:cubicBezTo>
                  <a:cubicBezTo>
                    <a:pt x="871" y="28"/>
                    <a:pt x="860" y="39"/>
                    <a:pt x="860" y="54"/>
                  </a:cubicBezTo>
                  <a:cubicBezTo>
                    <a:pt x="860" y="68"/>
                    <a:pt x="871" y="79"/>
                    <a:pt x="885" y="79"/>
                  </a:cubicBezTo>
                  <a:close/>
                  <a:moveTo>
                    <a:pt x="877" y="15"/>
                  </a:moveTo>
                  <a:cubicBezTo>
                    <a:pt x="882" y="2"/>
                    <a:pt x="882" y="2"/>
                    <a:pt x="882" y="2"/>
                  </a:cubicBezTo>
                  <a:cubicBezTo>
                    <a:pt x="882" y="1"/>
                    <a:pt x="883" y="0"/>
                    <a:pt x="884" y="0"/>
                  </a:cubicBezTo>
                  <a:cubicBezTo>
                    <a:pt x="887" y="0"/>
                    <a:pt x="887" y="0"/>
                    <a:pt x="887" y="0"/>
                  </a:cubicBezTo>
                  <a:cubicBezTo>
                    <a:pt x="889" y="0"/>
                    <a:pt x="889" y="1"/>
                    <a:pt x="889" y="3"/>
                  </a:cubicBezTo>
                  <a:cubicBezTo>
                    <a:pt x="882" y="15"/>
                    <a:pt x="882" y="15"/>
                    <a:pt x="882" y="15"/>
                  </a:cubicBezTo>
                  <a:cubicBezTo>
                    <a:pt x="881" y="16"/>
                    <a:pt x="881" y="16"/>
                    <a:pt x="880" y="16"/>
                  </a:cubicBezTo>
                  <a:cubicBezTo>
                    <a:pt x="879" y="16"/>
                    <a:pt x="879" y="16"/>
                    <a:pt x="879" y="16"/>
                  </a:cubicBezTo>
                  <a:cubicBezTo>
                    <a:pt x="878" y="16"/>
                    <a:pt x="877" y="15"/>
                    <a:pt x="877" y="15"/>
                  </a:cubicBezTo>
                  <a:close/>
                  <a:moveTo>
                    <a:pt x="892" y="15"/>
                  </a:moveTo>
                  <a:cubicBezTo>
                    <a:pt x="897" y="2"/>
                    <a:pt x="897" y="2"/>
                    <a:pt x="897" y="2"/>
                  </a:cubicBezTo>
                  <a:cubicBezTo>
                    <a:pt x="897" y="1"/>
                    <a:pt x="897" y="0"/>
                    <a:pt x="898" y="0"/>
                  </a:cubicBezTo>
                  <a:cubicBezTo>
                    <a:pt x="902" y="0"/>
                    <a:pt x="902" y="0"/>
                    <a:pt x="902" y="0"/>
                  </a:cubicBezTo>
                  <a:cubicBezTo>
                    <a:pt x="903" y="0"/>
                    <a:pt x="904" y="1"/>
                    <a:pt x="903" y="3"/>
                  </a:cubicBezTo>
                  <a:cubicBezTo>
                    <a:pt x="896" y="15"/>
                    <a:pt x="896" y="15"/>
                    <a:pt x="896" y="15"/>
                  </a:cubicBezTo>
                  <a:cubicBezTo>
                    <a:pt x="896" y="16"/>
                    <a:pt x="895" y="16"/>
                    <a:pt x="895" y="16"/>
                  </a:cubicBezTo>
                  <a:cubicBezTo>
                    <a:pt x="894" y="16"/>
                    <a:pt x="894" y="16"/>
                    <a:pt x="894" y="16"/>
                  </a:cubicBezTo>
                  <a:cubicBezTo>
                    <a:pt x="893" y="16"/>
                    <a:pt x="892" y="15"/>
                    <a:pt x="892" y="15"/>
                  </a:cubicBezTo>
                  <a:close/>
                </a:path>
              </a:pathLst>
            </a:custGeom>
            <a:solidFill>
              <a:srgbClr val="878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728937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946AD0-5BE1-F542-7259-847171140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84CD18-B1FE-A457-53E5-1AD8488CA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F9FB761-B172-30D4-E748-B208E68DA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1CF3C-56C9-4D33-BFDD-880926849A63}" type="datetimeFigureOut">
              <a:rPr lang="hu-HU" smtClean="0"/>
              <a:t>2024. 11. 14.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CD831C5-FCBB-677F-A5D8-E9744B645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DCEB3C6-0A55-7EF4-BD5D-1B4E65DCD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E076-4103-4D65-91FB-17585D08BE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8489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85CEE1-07D1-1E56-C545-E5D91DCEB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A3C026-A8FB-9F49-35DA-47E6AD0C4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94C4192-6850-472D-AF68-75FF612F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1CF3C-56C9-4D33-BFDD-880926849A63}" type="datetimeFigureOut">
              <a:rPr lang="hu-HU" smtClean="0"/>
              <a:t>2024. 11. 14.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912C5BE-CC92-DE10-0C58-DFA79A339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3AA0898-8A3F-402E-8BED-E9FAB2AD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E076-4103-4D65-91FB-17585D08BE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0425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75B601-89B7-0D2B-E9C9-41B725B1D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ADF3584-8833-3862-720F-B12B25561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08C5BE1-E32C-95F4-046B-60A15C339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1CF3C-56C9-4D33-BFDD-880926849A63}" type="datetimeFigureOut">
              <a:rPr lang="hu-HU" smtClean="0"/>
              <a:t>2024. 11. 14.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1C6ED7-3B7B-33A2-6852-E1D59C523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9B74A3A-56D1-9FAB-C641-80878B439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E076-4103-4D65-91FB-17585D08BE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6098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2949BC-1CA6-EFE3-0F8F-2E5D2F79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2D36BC-53A7-7C34-CE12-08CA717639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71CD60A-8ED0-E008-4886-78DF53BD5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C9EF8E2-92E2-09BE-5DCC-52186DA1F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1CF3C-56C9-4D33-BFDD-880926849A63}" type="datetimeFigureOut">
              <a:rPr lang="hu-HU" smtClean="0"/>
              <a:t>2024. 11. 14.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3668701-F740-9033-A9CD-34F5527AD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3E43992-8262-4829-8784-5B386AFC9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E076-4103-4D65-91FB-17585D08BE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5085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9EA9BFD-9BEB-7184-0F3C-F8AFF615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3B2FF8E-6AB7-C42B-33BC-1E817A697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C24630B-1FC5-EA3C-B3D3-F1350E0AE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76219AD-A39E-0E67-D8D7-B92649588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67AB72B-1662-A421-B740-CE7213CC9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C964929-03D3-36AA-DD82-40FAFB76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1CF3C-56C9-4D33-BFDD-880926849A63}" type="datetimeFigureOut">
              <a:rPr lang="hu-HU" smtClean="0"/>
              <a:t>2024. 11. 14.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38692D48-C717-B028-B385-7F3D53924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0259FAA-D7CE-7D8D-FF48-7D35CB4B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E076-4103-4D65-91FB-17585D08BE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7006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CB1F46-6E30-64C7-ECE5-1FF552D1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3AD21A6-5E9D-4E91-D9E0-3C0B9E88B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1CF3C-56C9-4D33-BFDD-880926849A63}" type="datetimeFigureOut">
              <a:rPr lang="hu-HU" smtClean="0"/>
              <a:t>2024. 11. 14.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F6BC4EB-D12C-2C02-51FE-4037B576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24FC120-6789-84BA-51D0-EEDBB139D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E076-4103-4D65-91FB-17585D08BE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297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4C5AE426-4544-22EC-7674-0AED6C83F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1CF3C-56C9-4D33-BFDD-880926849A63}" type="datetimeFigureOut">
              <a:rPr lang="hu-HU" smtClean="0"/>
              <a:t>2024. 11. 14.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9B2625E-133A-6879-349B-798E6BC1A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57DED65-53CC-0C70-AE28-E3D8A40C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E076-4103-4D65-91FB-17585D08BE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8310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20D20-1878-4765-9F41-E28A2424FCB4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00565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A327A7-8FC7-65DE-47A8-B6D6CBDA6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25C109D-FB01-305E-11B2-5D71B1CB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3C6340B-F665-7708-A972-B3069F22B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8813D19-9CEB-6F21-BE88-A0DA5E5DB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1CF3C-56C9-4D33-BFDD-880926849A63}" type="datetimeFigureOut">
              <a:rPr lang="hu-HU" smtClean="0"/>
              <a:t>2024. 11. 14.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CD8901E-A60B-ECC7-EA31-138F88A33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B3226B2-E79F-5E05-12B0-BCC23392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E076-4103-4D65-91FB-17585D08BE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4400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1417AB-9454-D41F-D69E-1572E9A65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C63EDD4-8B32-5C7B-29AC-408E515278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AA22492-A23E-D7E1-7575-87C1F9E4F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C1E4E1A-EAA8-25BB-F421-62F058302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1CF3C-56C9-4D33-BFDD-880926849A63}" type="datetimeFigureOut">
              <a:rPr lang="hu-HU" smtClean="0"/>
              <a:t>2024. 11. 14.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B37CC94-27E3-F380-31BF-3825C2A59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C24C451-C18B-E9BE-A806-FDECAFADB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E076-4103-4D65-91FB-17585D08BE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270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61C5FA-901E-E2C5-AF09-B4DE94F9F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4725F66-F5BC-317A-4FCA-198D365FD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0998BA5-5B7F-6D0C-5DBC-CB843596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1CF3C-56C9-4D33-BFDD-880926849A63}" type="datetimeFigureOut">
              <a:rPr lang="hu-HU" smtClean="0"/>
              <a:t>2024. 11. 14.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620ABF5-9FA5-9669-5667-69CE95732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7A984DA-3B9F-8696-0D72-BADE6EA09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E076-4103-4D65-91FB-17585D08BE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8868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AE9724A4-485D-D445-6847-C312C7E8AD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150E058-B627-5040-3E56-BB7961DD84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77B3A91-D9B3-0F70-6CED-B06F5B349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1CF3C-56C9-4D33-BFDD-880926849A63}" type="datetimeFigureOut">
              <a:rPr lang="hu-HU" smtClean="0"/>
              <a:t>2024. 11. 14.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2C07338-31E9-ECA9-CBB5-CBDDA5462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7E77232-0FED-0267-328A-CBAFF2569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E076-4103-4D65-91FB-17585D08BE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854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5B397-1D09-49E1-A038-769DE5A3B380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951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CA888-5AA3-4F78-822E-5BAEF83509B9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06877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8570B4-8CAC-4217-BA1C-CFB81DB48B87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75063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A1803-DFEE-465B-94B7-349A280D291B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5297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188CB-45F1-4A3C-B5E1-38528F309F1D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846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07A02F-FEEA-46F9-8215-082E38E7E6AA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8228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05D756-CDC9-4AB5-B035-7B148C7D72A6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82929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82E0C00-3386-4692-9B03-F53AA13C7470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5330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590C4282-83DE-5182-CF0D-0C6850D4E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B48D8B0-7973-DACE-176D-36A791D27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076FC21-50EF-8D3C-4E7F-12DE0773C2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1CF3C-56C9-4D33-BFDD-880926849A63}" type="datetimeFigureOut">
              <a:rPr lang="hu-HU" smtClean="0"/>
              <a:t>2024. 11. 14.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429B8CB-F7AC-01F8-FBCE-3129ED465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10DB46C-DAB9-A21B-3B93-6EE5AA78B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1E076-4103-4D65-91FB-17585D08BE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341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alyaorientacio.szfszc.hu/" TargetMode="External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jp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svg"/><Relationship Id="rId5" Type="http://schemas.openxmlformats.org/officeDocument/2006/relationships/image" Target="../media/image15.sv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m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8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4E12EC34-648F-49D1-A8A2-C5933696D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0" y="5952018"/>
            <a:ext cx="3456114" cy="692622"/>
          </a:xfrm>
          <a:prstGeom prst="rect">
            <a:avLst/>
          </a:prstGeom>
        </p:spPr>
      </p:pic>
      <p:sp>
        <p:nvSpPr>
          <p:cNvPr id="15" name="Szabadkézi sokszög: alakzat 8">
            <a:extLst>
              <a:ext uri="{FF2B5EF4-FFF2-40B4-BE49-F238E27FC236}">
                <a16:creationId xmlns:a16="http://schemas.microsoft.com/office/drawing/2014/main" id="{F7374491-3178-4174-A829-038C44D24F37}"/>
              </a:ext>
            </a:extLst>
          </p:cNvPr>
          <p:cNvSpPr/>
          <p:nvPr/>
        </p:nvSpPr>
        <p:spPr>
          <a:xfrm>
            <a:off x="1641488" y="-2883"/>
            <a:ext cx="10550512" cy="6860883"/>
          </a:xfrm>
          <a:custGeom>
            <a:avLst/>
            <a:gdLst>
              <a:gd name="connsiteX0" fmla="*/ 4150074 w 7210908"/>
              <a:gd name="connsiteY0" fmla="*/ 2186608 h 6858000"/>
              <a:gd name="connsiteX1" fmla="*/ 6665934 w 7210908"/>
              <a:gd name="connsiteY1" fmla="*/ 6858000 h 6858000"/>
              <a:gd name="connsiteX2" fmla="*/ 1634214 w 7210908"/>
              <a:gd name="connsiteY2" fmla="*/ 6858000 h 6858000"/>
              <a:gd name="connsiteX3" fmla="*/ 5364611 w 7210908"/>
              <a:gd name="connsiteY3" fmla="*/ 0 h 6858000"/>
              <a:gd name="connsiteX4" fmla="*/ 7210908 w 7210908"/>
              <a:gd name="connsiteY4" fmla="*/ 0 h 6858000"/>
              <a:gd name="connsiteX5" fmla="*/ 7210908 w 7210908"/>
              <a:gd name="connsiteY5" fmla="*/ 6858000 h 6858000"/>
              <a:gd name="connsiteX6" fmla="*/ 7084870 w 7210908"/>
              <a:gd name="connsiteY6" fmla="*/ 6858000 h 6858000"/>
              <a:gd name="connsiteX7" fmla="*/ 4279724 w 7210908"/>
              <a:gd name="connsiteY7" fmla="*/ 1912620 h 6858000"/>
              <a:gd name="connsiteX8" fmla="*/ 0 w 7210908"/>
              <a:gd name="connsiteY8" fmla="*/ 0 h 6858000"/>
              <a:gd name="connsiteX9" fmla="*/ 5031720 w 7210908"/>
              <a:gd name="connsiteY9" fmla="*/ 0 h 6858000"/>
              <a:gd name="connsiteX10" fmla="*/ 2515860 w 7210908"/>
              <a:gd name="connsiteY10" fmla="*/ 46713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10908" h="6858000">
                <a:moveTo>
                  <a:pt x="4150074" y="2186608"/>
                </a:moveTo>
                <a:lnTo>
                  <a:pt x="6665934" y="6858000"/>
                </a:lnTo>
                <a:lnTo>
                  <a:pt x="1634214" y="6858000"/>
                </a:lnTo>
                <a:close/>
                <a:moveTo>
                  <a:pt x="5364611" y="0"/>
                </a:moveTo>
                <a:lnTo>
                  <a:pt x="7210908" y="0"/>
                </a:lnTo>
                <a:lnTo>
                  <a:pt x="7210908" y="6858000"/>
                </a:lnTo>
                <a:lnTo>
                  <a:pt x="7084870" y="6858000"/>
                </a:lnTo>
                <a:lnTo>
                  <a:pt x="4279724" y="1912620"/>
                </a:lnTo>
                <a:close/>
                <a:moveTo>
                  <a:pt x="0" y="0"/>
                </a:moveTo>
                <a:lnTo>
                  <a:pt x="5031720" y="0"/>
                </a:lnTo>
                <a:lnTo>
                  <a:pt x="2515860" y="467139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625671B-69A5-40F3-8E0A-D2AC79AB7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0" y="304305"/>
            <a:ext cx="7351478" cy="14715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28B54FC4-9D6A-4F5C-AED8-0688A464B175}"/>
              </a:ext>
            </a:extLst>
          </p:cNvPr>
          <p:cNvSpPr txBox="1"/>
          <p:nvPr/>
        </p:nvSpPr>
        <p:spPr>
          <a:xfrm>
            <a:off x="471900" y="2658117"/>
            <a:ext cx="4606834" cy="76944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chemeClr val="bg1"/>
                </a:solidFill>
              </a:rPr>
              <a:t>CAREER GUIDANCE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27758353-5141-49E9-9C29-27BFCF6ED5ED}"/>
              </a:ext>
            </a:extLst>
          </p:cNvPr>
          <p:cNvSpPr txBox="1"/>
          <p:nvPr/>
        </p:nvSpPr>
        <p:spPr>
          <a:xfrm>
            <a:off x="694381" y="3149518"/>
            <a:ext cx="4384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D8F47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gency FB" panose="020B0503020202020204" pitchFamily="34" charset="0"/>
              </a:rPr>
              <a:t>in </a:t>
            </a:r>
            <a:r>
              <a:rPr lang="hu-HU" sz="2800" b="1" dirty="0" err="1">
                <a:solidFill>
                  <a:srgbClr val="D8F47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gency FB" panose="020B0503020202020204" pitchFamily="34" charset="0"/>
              </a:rPr>
              <a:t>vocational</a:t>
            </a:r>
            <a:r>
              <a:rPr lang="hu-HU" sz="2800" b="1" dirty="0">
                <a:solidFill>
                  <a:srgbClr val="D8F47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hu-HU" sz="2800" b="1" dirty="0" err="1">
                <a:solidFill>
                  <a:srgbClr val="D8F47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gency FB" panose="020B0503020202020204" pitchFamily="34" charset="0"/>
              </a:rPr>
              <a:t>training</a:t>
            </a:r>
            <a:r>
              <a:rPr lang="hu-HU" sz="2800" b="1" dirty="0">
                <a:solidFill>
                  <a:srgbClr val="D8F47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hu-HU" sz="2800" b="1" dirty="0" err="1">
                <a:solidFill>
                  <a:srgbClr val="D8F47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gency FB" panose="020B0503020202020204" pitchFamily="34" charset="0"/>
              </a:rPr>
              <a:t>centers</a:t>
            </a:r>
            <a:endParaRPr lang="hu-HU" sz="2800" dirty="0">
              <a:solidFill>
                <a:srgbClr val="D8F47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gency FB" panose="020B0503020202020204" pitchFamily="34" charset="0"/>
            </a:endParaRPr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971111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571669-C1AB-43F5-BFFB-4746584D5F85}"/>
              </a:ext>
            </a:extLst>
          </p:cNvPr>
          <p:cNvSpPr txBox="1">
            <a:spLocks/>
          </p:cNvSpPr>
          <p:nvPr/>
        </p:nvSpPr>
        <p:spPr>
          <a:xfrm>
            <a:off x="542924" y="328368"/>
            <a:ext cx="11302855" cy="7897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SzakMAfest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,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Festival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for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Professions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 –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all-day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event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 in Nyíregyháza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7522CAA3-392C-436E-A96C-3A5E80604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29" y="1717372"/>
            <a:ext cx="2585536" cy="3273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BF5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2EDD678-76A0-4E96-8423-EA751E447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1" y="1717372"/>
            <a:ext cx="2404307" cy="3277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258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A936E54-7D1F-DFB9-B8E7-C648345AF8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21747" r="37734" b="1942"/>
          <a:stretch/>
        </p:blipFill>
        <p:spPr>
          <a:xfrm>
            <a:off x="8213071" y="1743915"/>
            <a:ext cx="2298663" cy="3282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F70B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035798B0-317D-B265-CE73-0A5C775C8F94}"/>
              </a:ext>
            </a:extLst>
          </p:cNvPr>
          <p:cNvSpPr txBox="1"/>
          <p:nvPr/>
        </p:nvSpPr>
        <p:spPr>
          <a:xfrm>
            <a:off x="1102328" y="5083307"/>
            <a:ext cx="27677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 </a:t>
            </a:r>
            <a:r>
              <a:rPr lang="hu-HU" sz="16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Employment</a:t>
            </a:r>
            <a:r>
              <a:rPr lang="hu-HU" sz="16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Pact</a:t>
            </a:r>
            <a:r>
              <a:rPr lang="hu-HU" sz="16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Nyíregyháza</a:t>
            </a:r>
            <a:endParaRPr lang="hu-HU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F33EF88-DD5A-991E-277E-FD436A2FAF78}"/>
              </a:ext>
            </a:extLst>
          </p:cNvPr>
          <p:cNvSpPr txBox="1"/>
          <p:nvPr/>
        </p:nvSpPr>
        <p:spPr>
          <a:xfrm>
            <a:off x="4373765" y="5114085"/>
            <a:ext cx="285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The </a:t>
            </a:r>
            <a:r>
              <a:rPr lang="hu-HU" sz="16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town</a:t>
            </a:r>
            <a:r>
              <a:rPr lang="hu-HU" sz="16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turned</a:t>
            </a:r>
            <a:r>
              <a:rPr lang="hu-HU" sz="16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into</a:t>
            </a:r>
            <a:r>
              <a:rPr lang="hu-HU" sz="16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the</a:t>
            </a:r>
            <a:r>
              <a:rPr lang="hu-HU" sz="16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ministate</a:t>
            </a:r>
            <a:r>
              <a:rPr lang="hu-HU" sz="16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for</a:t>
            </a:r>
            <a:r>
              <a:rPr lang="hu-HU" sz="16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professions</a:t>
            </a:r>
            <a:endParaRPr lang="hu-HU" sz="16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38C9F0E-204E-402B-846A-F68F8AE27257}"/>
              </a:ext>
            </a:extLst>
          </p:cNvPr>
          <p:cNvSpPr txBox="1"/>
          <p:nvPr/>
        </p:nvSpPr>
        <p:spPr>
          <a:xfrm>
            <a:off x="8009180" y="5155095"/>
            <a:ext cx="2706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Thematic</a:t>
            </a:r>
            <a:r>
              <a:rPr lang="hu-HU" sz="16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streets</a:t>
            </a:r>
            <a:r>
              <a:rPr lang="hu-HU" sz="16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of </a:t>
            </a:r>
            <a:r>
              <a:rPr lang="hu-HU" sz="16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professions</a:t>
            </a:r>
            <a:endParaRPr lang="hu-HU" sz="16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695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>
            <a:extLst>
              <a:ext uri="{FF2B5EF4-FFF2-40B4-BE49-F238E27FC236}">
                <a16:creationId xmlns:a16="http://schemas.microsoft.com/office/drawing/2014/main" id="{06CE9901-9CD2-7B8B-6974-38102DA25A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t="24223" r="20625" b="18398"/>
          <a:stretch/>
        </p:blipFill>
        <p:spPr>
          <a:xfrm>
            <a:off x="5500561" y="1241516"/>
            <a:ext cx="6616887" cy="4622436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0A4403C-7816-5C6C-509D-92CD58EF3712}"/>
              </a:ext>
            </a:extLst>
          </p:cNvPr>
          <p:cNvSpPr txBox="1">
            <a:spLocks/>
          </p:cNvSpPr>
          <p:nvPr/>
        </p:nvSpPr>
        <p:spPr>
          <a:xfrm>
            <a:off x="523874" y="243397"/>
            <a:ext cx="11668126" cy="5232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 b="1" dirty="0">
                <a:solidFill>
                  <a:srgbClr val="0F70B7"/>
                </a:solidFill>
                <a:latin typeface="Rockwell Nova" panose="02060503020205020403" pitchFamily="18" charset="0"/>
                <a:ea typeface="+mj-ea"/>
                <a:cs typeface="+mj-cs"/>
              </a:rPr>
              <a:t>„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Rockwell Nova" panose="02060503020205020403" pitchFamily="18" charset="0"/>
              </a:rPr>
              <a:t>Pályára fel!”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Rockwell Nova" panose="02060503020205020403" pitchFamily="18" charset="0"/>
              </a:rPr>
              <a:t>Career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Rockwell Nova" panose="02060503020205020403" pitchFamily="18" charset="0"/>
              </a:rPr>
              <a:t>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Rockwell Nova" panose="02060503020205020403" pitchFamily="18" charset="0"/>
              </a:rPr>
              <a:t>on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Rockwell Nova" panose="02060503020205020403" pitchFamily="18" charset="0"/>
              </a:rPr>
              <a:t>!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Rockwell Nova" panose="02060503020205020403" pitchFamily="18" charset="0"/>
              </a:rPr>
              <a:t>Boardgame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Rockwell Nova" panose="02060503020205020403" pitchFamily="18" charset="0"/>
              </a:rPr>
              <a:t> of  Székesfehérvár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Rockwell Nova" panose="02060503020205020403" pitchFamily="18" charset="0"/>
              </a:rPr>
              <a:t>Training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Rockwell Nova" panose="02060503020205020403" pitchFamily="18" charset="0"/>
              </a:rPr>
              <a:t> Centre</a:t>
            </a:r>
          </a:p>
        </p:txBody>
      </p:sp>
      <p:sp>
        <p:nvSpPr>
          <p:cNvPr id="30" name="Hatszög 29">
            <a:extLst>
              <a:ext uri="{FF2B5EF4-FFF2-40B4-BE49-F238E27FC236}">
                <a16:creationId xmlns:a16="http://schemas.microsoft.com/office/drawing/2014/main" id="{675E6AF7-A932-1A72-DD2A-1C89650306DA}"/>
              </a:ext>
            </a:extLst>
          </p:cNvPr>
          <p:cNvSpPr/>
          <p:nvPr/>
        </p:nvSpPr>
        <p:spPr>
          <a:xfrm>
            <a:off x="3594735" y="3996823"/>
            <a:ext cx="2197349" cy="1857646"/>
          </a:xfrm>
          <a:prstGeom prst="hexagon">
            <a:avLst/>
          </a:prstGeom>
          <a:solidFill>
            <a:srgbClr val="79B96D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4" name="Hatszög 23">
            <a:extLst>
              <a:ext uri="{FF2B5EF4-FFF2-40B4-BE49-F238E27FC236}">
                <a16:creationId xmlns:a16="http://schemas.microsoft.com/office/drawing/2014/main" id="{DD4D4DD2-1B92-5C32-365F-FA1E5A069B11}"/>
              </a:ext>
            </a:extLst>
          </p:cNvPr>
          <p:cNvSpPr/>
          <p:nvPr/>
        </p:nvSpPr>
        <p:spPr>
          <a:xfrm>
            <a:off x="22807" y="4027952"/>
            <a:ext cx="2196000" cy="1836000"/>
          </a:xfrm>
          <a:prstGeom prst="hexagon">
            <a:avLst/>
          </a:prstGeom>
          <a:solidFill>
            <a:srgbClr val="AE926A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Hatszög 22">
            <a:extLst>
              <a:ext uri="{FF2B5EF4-FFF2-40B4-BE49-F238E27FC236}">
                <a16:creationId xmlns:a16="http://schemas.microsoft.com/office/drawing/2014/main" id="{954534EA-8D3E-F4F4-8CFA-0A9C4B874F24}"/>
              </a:ext>
            </a:extLst>
          </p:cNvPr>
          <p:cNvSpPr/>
          <p:nvPr/>
        </p:nvSpPr>
        <p:spPr>
          <a:xfrm>
            <a:off x="1792195" y="1187288"/>
            <a:ext cx="2196000" cy="1836000"/>
          </a:xfrm>
          <a:prstGeom prst="hexagon">
            <a:avLst/>
          </a:prstGeom>
          <a:solidFill>
            <a:srgbClr val="67AAC7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Hatszög 20">
            <a:extLst>
              <a:ext uri="{FF2B5EF4-FFF2-40B4-BE49-F238E27FC236}">
                <a16:creationId xmlns:a16="http://schemas.microsoft.com/office/drawing/2014/main" id="{89E608DF-6283-1D12-21ED-294048BC6C16}"/>
              </a:ext>
            </a:extLst>
          </p:cNvPr>
          <p:cNvSpPr/>
          <p:nvPr/>
        </p:nvSpPr>
        <p:spPr>
          <a:xfrm>
            <a:off x="-321" y="2115091"/>
            <a:ext cx="2197349" cy="1836000"/>
          </a:xfrm>
          <a:prstGeom prst="hexagon">
            <a:avLst/>
          </a:prstGeom>
          <a:solidFill>
            <a:srgbClr val="A17BAC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4590B0D-64F0-0276-4289-4DEC2158920A}"/>
              </a:ext>
            </a:extLst>
          </p:cNvPr>
          <p:cNvSpPr txBox="1"/>
          <p:nvPr/>
        </p:nvSpPr>
        <p:spPr>
          <a:xfrm>
            <a:off x="72094" y="2694598"/>
            <a:ext cx="20974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b="1" dirty="0" err="1">
                <a:latin typeface="Lucida Fax" panose="02060602050505020204" pitchFamily="18" charset="0"/>
              </a:rPr>
              <a:t>Games</a:t>
            </a:r>
            <a:r>
              <a:rPr lang="hu-HU" sz="1600" b="1" dirty="0">
                <a:latin typeface="Lucida Fax" panose="02060602050505020204" pitchFamily="18" charset="0"/>
              </a:rPr>
              <a:t> </a:t>
            </a:r>
          </a:p>
          <a:p>
            <a:pPr algn="ctr"/>
            <a:r>
              <a:rPr lang="hu-HU" sz="1200" dirty="0">
                <a:latin typeface="Lucida Fax" panose="02060602050505020204" pitchFamily="18" charset="0"/>
              </a:rPr>
              <a:t>(</a:t>
            </a:r>
            <a:r>
              <a:rPr lang="hu-HU" sz="1200" dirty="0" err="1">
                <a:latin typeface="Lucida Fax" panose="02060602050505020204" pitchFamily="18" charset="0"/>
              </a:rPr>
              <a:t>group</a:t>
            </a:r>
            <a:r>
              <a:rPr lang="hu-HU" sz="1200" dirty="0">
                <a:latin typeface="Lucida Fax" panose="02060602050505020204" pitchFamily="18" charset="0"/>
              </a:rPr>
              <a:t>, </a:t>
            </a:r>
            <a:r>
              <a:rPr lang="hu-HU" sz="1200" dirty="0" err="1">
                <a:latin typeface="Lucida Fax" panose="02060602050505020204" pitchFamily="18" charset="0"/>
              </a:rPr>
              <a:t>dramatic</a:t>
            </a:r>
            <a:r>
              <a:rPr lang="hu-HU" sz="1200" dirty="0">
                <a:latin typeface="Lucida Fax" panose="02060602050505020204" pitchFamily="18" charset="0"/>
              </a:rPr>
              <a:t>, </a:t>
            </a:r>
            <a:r>
              <a:rPr lang="hu-HU" sz="1200" dirty="0" err="1">
                <a:latin typeface="Lucida Fax" panose="02060602050505020204" pitchFamily="18" charset="0"/>
              </a:rPr>
              <a:t>contests</a:t>
            </a:r>
            <a:r>
              <a:rPr lang="hu-HU" sz="1200" dirty="0">
                <a:latin typeface="Lucida Fax" panose="02060602050505020204" pitchFamily="18" charset="0"/>
              </a:rPr>
              <a:t> etc.)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9AB362C9-2A72-EF16-24BF-B0910CFBC8EE}"/>
              </a:ext>
            </a:extLst>
          </p:cNvPr>
          <p:cNvSpPr txBox="1"/>
          <p:nvPr/>
        </p:nvSpPr>
        <p:spPr>
          <a:xfrm>
            <a:off x="1794511" y="1586366"/>
            <a:ext cx="21960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b="1" dirty="0" err="1">
                <a:latin typeface="Lucida Fax" panose="02060602050505020204" pitchFamily="18" charset="0"/>
              </a:rPr>
              <a:t>Guidelines</a:t>
            </a:r>
            <a:r>
              <a:rPr lang="hu-HU" sz="1600" b="1" dirty="0">
                <a:latin typeface="Lucida Fax" panose="02060602050505020204" pitchFamily="18" charset="0"/>
              </a:rPr>
              <a:t>, </a:t>
            </a:r>
            <a:r>
              <a:rPr lang="hu-HU" sz="1600" b="1" dirty="0" err="1">
                <a:latin typeface="Lucida Fax" panose="02060602050505020204" pitchFamily="18" charset="0"/>
              </a:rPr>
              <a:t>thematic</a:t>
            </a:r>
            <a:r>
              <a:rPr lang="hu-HU" sz="1600" b="1" dirty="0"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latin typeface="Lucida Fax" panose="02060602050505020204" pitchFamily="18" charset="0"/>
              </a:rPr>
              <a:t>leaflets</a:t>
            </a:r>
            <a:endParaRPr lang="hu-HU" sz="1600" b="1" dirty="0">
              <a:latin typeface="Lucida Fax" panose="02060602050505020204" pitchFamily="18" charset="0"/>
            </a:endParaRPr>
          </a:p>
          <a:p>
            <a:pPr algn="ctr"/>
            <a:r>
              <a:rPr lang="hu-HU" sz="1200" dirty="0">
                <a:latin typeface="Lucida Fax" panose="02060602050505020204" pitchFamily="18" charset="0"/>
              </a:rPr>
              <a:t>(</a:t>
            </a:r>
            <a:r>
              <a:rPr lang="hu-HU" sz="1200" dirty="0" err="1">
                <a:latin typeface="Lucida Fax" panose="02060602050505020204" pitchFamily="18" charset="0"/>
              </a:rPr>
              <a:t>career</a:t>
            </a:r>
            <a:r>
              <a:rPr lang="hu-HU" sz="1200" dirty="0">
                <a:latin typeface="Lucida Fax" panose="02060602050505020204" pitchFamily="18" charset="0"/>
              </a:rPr>
              <a:t> </a:t>
            </a:r>
            <a:r>
              <a:rPr lang="hu-HU" sz="1200" dirty="0" err="1">
                <a:latin typeface="Lucida Fax" panose="02060602050505020204" pitchFamily="18" charset="0"/>
              </a:rPr>
              <a:t>guidance</a:t>
            </a:r>
            <a:r>
              <a:rPr lang="hu-HU" sz="1200" dirty="0">
                <a:latin typeface="Lucida Fax" panose="02060602050505020204" pitchFamily="18" charset="0"/>
              </a:rPr>
              <a:t> mini- </a:t>
            </a:r>
            <a:r>
              <a:rPr lang="hu-HU" sz="1200" dirty="0" err="1">
                <a:latin typeface="Lucida Fax" panose="02060602050505020204" pitchFamily="18" charset="0"/>
              </a:rPr>
              <a:t>library</a:t>
            </a:r>
            <a:r>
              <a:rPr lang="hu-HU" sz="1200" dirty="0">
                <a:latin typeface="Lucida Fax" panose="02060602050505020204" pitchFamily="18" charset="0"/>
              </a:rPr>
              <a:t>) </a:t>
            </a:r>
            <a:endParaRPr lang="hu-HU" sz="1400" dirty="0">
              <a:latin typeface="Lucida Fax" panose="02060602050505020204" pitchFamily="18" charset="0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D72C2BC-B100-EF0A-6BC3-462FA3BDC913}"/>
              </a:ext>
            </a:extLst>
          </p:cNvPr>
          <p:cNvSpPr txBox="1"/>
          <p:nvPr/>
        </p:nvSpPr>
        <p:spPr>
          <a:xfrm>
            <a:off x="-22245" y="4652684"/>
            <a:ext cx="2362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b="1" dirty="0">
                <a:latin typeface="Rockwell Nova" panose="02060503020205020403" pitchFamily="18" charset="0"/>
              </a:rPr>
              <a:t>Software </a:t>
            </a:r>
            <a:r>
              <a:rPr lang="hu-HU" sz="1600" b="1" dirty="0" err="1">
                <a:latin typeface="Rockwell Nova" panose="02060503020205020403" pitchFamily="18" charset="0"/>
              </a:rPr>
              <a:t>packages</a:t>
            </a:r>
            <a:endParaRPr lang="hu-HU" sz="1600" b="1" dirty="0">
              <a:latin typeface="Rockwell Nova" panose="02060503020205020403" pitchFamily="18" charset="0"/>
            </a:endParaRPr>
          </a:p>
          <a:p>
            <a:pPr algn="ctr"/>
            <a:r>
              <a:rPr lang="hu-HU" sz="1200" dirty="0" err="1">
                <a:latin typeface="Rockwell Nova" panose="02060503020205020403" pitchFamily="18" charset="0"/>
              </a:rPr>
              <a:t>Age</a:t>
            </a:r>
            <a:r>
              <a:rPr lang="hu-HU" sz="1200" dirty="0">
                <a:latin typeface="Rockwell Nova" panose="02060503020205020403" pitchFamily="18" charset="0"/>
              </a:rPr>
              <a:t> </a:t>
            </a:r>
            <a:r>
              <a:rPr lang="hu-HU" sz="1200" dirty="0" err="1">
                <a:latin typeface="Rockwell Nova" panose="02060503020205020403" pitchFamily="18" charset="0"/>
              </a:rPr>
              <a:t>groups</a:t>
            </a:r>
            <a:endParaRPr lang="hu-HU" sz="1200" dirty="0">
              <a:latin typeface="Rockwell Nova" panose="02060503020205020403" pitchFamily="18" charset="0"/>
            </a:endParaRPr>
          </a:p>
          <a:p>
            <a:pPr algn="ctr"/>
            <a:r>
              <a:rPr lang="hu-HU" sz="1200" dirty="0">
                <a:latin typeface="Rockwell Nova" panose="02060503020205020403" pitchFamily="18" charset="0"/>
              </a:rPr>
              <a:t>13-15 and 16+ </a:t>
            </a:r>
          </a:p>
        </p:txBody>
      </p:sp>
      <p:sp>
        <p:nvSpPr>
          <p:cNvPr id="28" name="Hatszög 27">
            <a:extLst>
              <a:ext uri="{FF2B5EF4-FFF2-40B4-BE49-F238E27FC236}">
                <a16:creationId xmlns:a16="http://schemas.microsoft.com/office/drawing/2014/main" id="{7DF39D9A-67F0-A6E5-92E0-67FA4388F2D4}"/>
              </a:ext>
            </a:extLst>
          </p:cNvPr>
          <p:cNvSpPr/>
          <p:nvPr/>
        </p:nvSpPr>
        <p:spPr>
          <a:xfrm>
            <a:off x="1813973" y="3062617"/>
            <a:ext cx="2196000" cy="1836000"/>
          </a:xfrm>
          <a:prstGeom prst="hexagon">
            <a:avLst/>
          </a:prstGeom>
          <a:solidFill>
            <a:srgbClr val="F6A35D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F8CA63F2-60AC-DCC4-4601-8304264409FE}"/>
              </a:ext>
            </a:extLst>
          </p:cNvPr>
          <p:cNvSpPr txBox="1"/>
          <p:nvPr/>
        </p:nvSpPr>
        <p:spPr>
          <a:xfrm>
            <a:off x="1875023" y="3471465"/>
            <a:ext cx="2097426" cy="11387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u-HU" sz="1600" b="1" dirty="0">
                <a:latin typeface="Lucida Fax" panose="02060602050505020204" pitchFamily="18" charset="0"/>
              </a:rPr>
              <a:t>Preparation </a:t>
            </a:r>
            <a:r>
              <a:rPr lang="hu-HU" sz="1600" b="1" dirty="0" err="1">
                <a:latin typeface="Lucida Fax" panose="02060602050505020204" pitchFamily="18" charset="0"/>
              </a:rPr>
              <a:t>courses</a:t>
            </a:r>
            <a:endParaRPr lang="hu-HU" sz="1600" b="1" dirty="0">
              <a:latin typeface="Lucida Fax" panose="02060602050505020204" pitchFamily="18" charset="0"/>
            </a:endParaRPr>
          </a:p>
          <a:p>
            <a:pPr algn="ctr"/>
            <a:r>
              <a:rPr lang="hu-HU" sz="1200" dirty="0" err="1">
                <a:latin typeface="Lucida Fax" panose="02060602050505020204" pitchFamily="18" charset="0"/>
              </a:rPr>
              <a:t>for</a:t>
            </a:r>
            <a:r>
              <a:rPr lang="hu-HU" sz="1200" dirty="0">
                <a:latin typeface="Lucida Fax" panose="02060602050505020204" pitchFamily="18" charset="0"/>
              </a:rPr>
              <a:t> </a:t>
            </a:r>
            <a:r>
              <a:rPr lang="hu-HU" sz="1200" dirty="0" err="1">
                <a:latin typeface="Lucida Fax" panose="02060602050505020204" pitchFamily="18" charset="0"/>
              </a:rPr>
              <a:t>using</a:t>
            </a:r>
            <a:r>
              <a:rPr lang="hu-HU" sz="1200" dirty="0">
                <a:latin typeface="Lucida Fax" panose="02060602050505020204" pitchFamily="18" charset="0"/>
              </a:rPr>
              <a:t> </a:t>
            </a:r>
            <a:r>
              <a:rPr lang="hu-HU" sz="1200" dirty="0" err="1">
                <a:latin typeface="Lucida Fax" panose="02060602050505020204" pitchFamily="18" charset="0"/>
              </a:rPr>
              <a:t>methods</a:t>
            </a:r>
            <a:r>
              <a:rPr lang="hu-HU" sz="1200" dirty="0">
                <a:latin typeface="Lucida Fax" panose="02060602050505020204" pitchFamily="18" charset="0"/>
              </a:rPr>
              <a:t>, </a:t>
            </a:r>
            <a:r>
              <a:rPr lang="hu-HU" sz="1200" dirty="0" err="1">
                <a:latin typeface="Lucida Fax" panose="02060602050505020204" pitchFamily="18" charset="0"/>
              </a:rPr>
              <a:t>tools</a:t>
            </a:r>
            <a:r>
              <a:rPr lang="hu-HU" sz="1200" dirty="0">
                <a:latin typeface="Lucida Fax" panose="02060602050505020204" pitchFamily="18" charset="0"/>
              </a:rPr>
              <a:t>, and </a:t>
            </a:r>
            <a:r>
              <a:rPr lang="hu-HU" sz="1200" dirty="0" err="1">
                <a:latin typeface="Lucida Fax" panose="02060602050505020204" pitchFamily="18" charset="0"/>
              </a:rPr>
              <a:t>event</a:t>
            </a:r>
            <a:r>
              <a:rPr lang="hu-HU" sz="1200" dirty="0">
                <a:latin typeface="Lucida Fax" panose="02060602050505020204" pitchFamily="18" charset="0"/>
              </a:rPr>
              <a:t> </a:t>
            </a:r>
            <a:r>
              <a:rPr lang="hu-HU" sz="1200" dirty="0" err="1">
                <a:latin typeface="Lucida Fax" panose="02060602050505020204" pitchFamily="18" charset="0"/>
              </a:rPr>
              <a:t>organizations</a:t>
            </a:r>
            <a:endParaRPr lang="hu-HU" sz="1200" dirty="0">
              <a:latin typeface="Lucida Fax" panose="02060602050505020204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331CA22-65D0-81AD-9295-BDFB5EBD234B}"/>
              </a:ext>
            </a:extLst>
          </p:cNvPr>
          <p:cNvSpPr txBox="1"/>
          <p:nvPr/>
        </p:nvSpPr>
        <p:spPr>
          <a:xfrm>
            <a:off x="8620125" y="5998731"/>
            <a:ext cx="33736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rgbClr val="0F70B7"/>
                </a:solidFill>
                <a:latin typeface="Lucida Fax" panose="02060602050505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https://palyaorientacio.szfszc.hu</a:t>
            </a:r>
            <a:endParaRPr lang="hu-HU" sz="1400" dirty="0">
              <a:solidFill>
                <a:srgbClr val="0F70B7"/>
              </a:solidFill>
              <a:latin typeface="Lucida Fax" panose="02060602050505020204" pitchFamily="18" charset="0"/>
            </a:endParaRPr>
          </a:p>
          <a:p>
            <a:endParaRPr lang="hu-HU" sz="1400" dirty="0">
              <a:solidFill>
                <a:srgbClr val="0F70B7"/>
              </a:solidFill>
              <a:latin typeface="Lucida Fax" panose="02060602050505020204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15AA7DB-D9AE-4440-BCD3-8C1137E67F12}"/>
              </a:ext>
            </a:extLst>
          </p:cNvPr>
          <p:cNvSpPr txBox="1"/>
          <p:nvPr/>
        </p:nvSpPr>
        <p:spPr>
          <a:xfrm>
            <a:off x="3817259" y="4277734"/>
            <a:ext cx="161734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latin typeface="Lucida Fax" panose="02060602050505020204" pitchFamily="18" charset="0"/>
              </a:rPr>
              <a:t>Network</a:t>
            </a:r>
            <a:r>
              <a:rPr lang="hu-HU" sz="1400" b="1" dirty="0">
                <a:latin typeface="Lucida Fax" panose="02060602050505020204" pitchFamily="18" charset="0"/>
              </a:rPr>
              <a:t> </a:t>
            </a:r>
          </a:p>
          <a:p>
            <a:pPr algn="ctr"/>
            <a:r>
              <a:rPr lang="hu-HU" sz="1200" dirty="0" err="1">
                <a:latin typeface="Lucida Fax" panose="02060602050505020204" pitchFamily="18" charset="0"/>
              </a:rPr>
              <a:t>for</a:t>
            </a:r>
            <a:r>
              <a:rPr lang="hu-HU" sz="1200" dirty="0">
                <a:latin typeface="Lucida Fax" panose="02060602050505020204" pitchFamily="18" charset="0"/>
              </a:rPr>
              <a:t> </a:t>
            </a:r>
            <a:r>
              <a:rPr lang="hu-HU" sz="1200" dirty="0" err="1">
                <a:latin typeface="Lucida Fax" panose="02060602050505020204" pitchFamily="18" charset="0"/>
              </a:rPr>
              <a:t>teachers</a:t>
            </a:r>
            <a:r>
              <a:rPr lang="hu-HU" sz="1200" dirty="0">
                <a:latin typeface="Lucida Fax" panose="02060602050505020204" pitchFamily="18" charset="0"/>
              </a:rPr>
              <a:t> </a:t>
            </a:r>
            <a:r>
              <a:rPr lang="hu-HU" sz="1200" dirty="0" err="1">
                <a:latin typeface="Lucida Fax" panose="02060602050505020204" pitchFamily="18" charset="0"/>
              </a:rPr>
              <a:t>supporting</a:t>
            </a:r>
            <a:r>
              <a:rPr lang="hu-HU" sz="1200" dirty="0">
                <a:latin typeface="Lucida Fax" panose="02060602050505020204" pitchFamily="18" charset="0"/>
              </a:rPr>
              <a:t>  </a:t>
            </a:r>
            <a:r>
              <a:rPr lang="hu-HU" sz="1200" dirty="0" err="1">
                <a:latin typeface="Lucida Fax" panose="02060602050505020204" pitchFamily="18" charset="0"/>
              </a:rPr>
              <a:t>career</a:t>
            </a:r>
            <a:r>
              <a:rPr lang="hu-HU" sz="1200" dirty="0">
                <a:latin typeface="Lucida Fax" panose="02060602050505020204" pitchFamily="18" charset="0"/>
              </a:rPr>
              <a:t> </a:t>
            </a:r>
            <a:r>
              <a:rPr lang="hu-HU" sz="1200" dirty="0" err="1">
                <a:latin typeface="Lucida Fax" panose="02060602050505020204" pitchFamily="18" charset="0"/>
              </a:rPr>
              <a:t>guidance</a:t>
            </a:r>
            <a:r>
              <a:rPr lang="hu-HU" sz="1200" dirty="0">
                <a:latin typeface="Lucida Fax" panose="02060602050505020204" pitchFamily="18" charset="0"/>
              </a:rPr>
              <a:t> és and </a:t>
            </a:r>
            <a:r>
              <a:rPr lang="hu-HU" sz="1200" dirty="0" err="1">
                <a:latin typeface="Lucida Fax" panose="02060602050505020204" pitchFamily="18" charset="0"/>
              </a:rPr>
              <a:t>supply</a:t>
            </a:r>
            <a:r>
              <a:rPr lang="hu-HU" sz="1200" dirty="0">
                <a:latin typeface="Lucida Fax" panose="02060602050505020204" pitchFamily="18" charset="0"/>
              </a:rPr>
              <a:t> </a:t>
            </a:r>
            <a:r>
              <a:rPr lang="hu-HU" sz="1200" dirty="0" err="1">
                <a:latin typeface="Lucida Fax" panose="02060602050505020204" pitchFamily="18" charset="0"/>
              </a:rPr>
              <a:t>them</a:t>
            </a:r>
            <a:r>
              <a:rPr lang="hu-HU" sz="1200" dirty="0">
                <a:latin typeface="Lucida Fax" panose="02060602050505020204" pitchFamily="18" charset="0"/>
              </a:rPr>
              <a:t> </a:t>
            </a:r>
            <a:r>
              <a:rPr lang="hu-HU" sz="1200" dirty="0" err="1">
                <a:latin typeface="Lucida Fax" panose="02060602050505020204" pitchFamily="18" charset="0"/>
              </a:rPr>
              <a:t>with</a:t>
            </a:r>
            <a:r>
              <a:rPr lang="hu-HU" sz="1200" dirty="0">
                <a:latin typeface="Lucida Fax" panose="02060602050505020204" pitchFamily="18" charset="0"/>
              </a:rPr>
              <a:t> </a:t>
            </a:r>
            <a:r>
              <a:rPr lang="hu-HU" sz="1200" dirty="0" err="1">
                <a:latin typeface="Lucida Fax" panose="02060602050505020204" pitchFamily="18" charset="0"/>
              </a:rPr>
              <a:t>tools</a:t>
            </a:r>
            <a:r>
              <a:rPr lang="hu-HU" sz="1200" b="1" dirty="0">
                <a:latin typeface="Lucida Fax" panose="02060602050505020204" pitchFamily="18" charset="0"/>
              </a:rPr>
              <a:t> </a:t>
            </a:r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16468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A4403C-7816-5C6C-509D-92CD58EF3712}"/>
              </a:ext>
            </a:extLst>
          </p:cNvPr>
          <p:cNvSpPr txBox="1">
            <a:spLocks/>
          </p:cNvSpPr>
          <p:nvPr/>
        </p:nvSpPr>
        <p:spPr>
          <a:xfrm>
            <a:off x="589512" y="237412"/>
            <a:ext cx="12048416" cy="7887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 b="1" dirty="0">
                <a:solidFill>
                  <a:srgbClr val="0F70B7"/>
                </a:solidFill>
                <a:latin typeface="Lucida Fax" panose="02060602050505020204" pitchFamily="18" charset="0"/>
              </a:rPr>
              <a:t>„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Én utam” (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My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way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) Euroguidance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boardgame</a:t>
            </a:r>
            <a:endParaRPr lang="hu-HU" sz="2800" b="1" dirty="0">
              <a:solidFill>
                <a:schemeClr val="accent1">
                  <a:lumMod val="75000"/>
                </a:schemeClr>
              </a:solidFill>
              <a:latin typeface="Lucida Fax" panose="02060602050505020204" pitchFamily="18" charset="0"/>
            </a:endParaRPr>
          </a:p>
        </p:txBody>
      </p:sp>
      <p:sp>
        <p:nvSpPr>
          <p:cNvPr id="30" name="Hatszög 29">
            <a:extLst>
              <a:ext uri="{FF2B5EF4-FFF2-40B4-BE49-F238E27FC236}">
                <a16:creationId xmlns:a16="http://schemas.microsoft.com/office/drawing/2014/main" id="{675E6AF7-A932-1A72-DD2A-1C89650306DA}"/>
              </a:ext>
            </a:extLst>
          </p:cNvPr>
          <p:cNvSpPr/>
          <p:nvPr/>
        </p:nvSpPr>
        <p:spPr>
          <a:xfrm>
            <a:off x="3580721" y="3971091"/>
            <a:ext cx="2197223" cy="1972702"/>
          </a:xfrm>
          <a:prstGeom prst="hexagon">
            <a:avLst/>
          </a:prstGeom>
          <a:solidFill>
            <a:srgbClr val="79B96D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S</a:t>
            </a:r>
            <a:r>
              <a:rPr lang="en-US" sz="2000" b="1" dirty="0" err="1">
                <a:solidFill>
                  <a:schemeClr val="tx1"/>
                </a:solidFill>
              </a:rPr>
              <a:t>upport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students in </a:t>
            </a:r>
            <a:r>
              <a:rPr lang="hu-HU" sz="1400" dirty="0" err="1">
                <a:solidFill>
                  <a:schemeClr val="tx1"/>
                </a:solidFill>
              </a:rPr>
              <a:t>developing</a:t>
            </a:r>
            <a:r>
              <a:rPr lang="en-US" sz="1400" dirty="0">
                <a:solidFill>
                  <a:schemeClr val="tx1"/>
                </a:solidFill>
              </a:rPr>
              <a:t> decision-making skills and strategic thinking</a:t>
            </a:r>
            <a:endParaRPr lang="hu-HU" sz="1600" dirty="0">
              <a:solidFill>
                <a:schemeClr val="tx1"/>
              </a:solidFill>
            </a:endParaRPr>
          </a:p>
        </p:txBody>
      </p:sp>
      <p:sp>
        <p:nvSpPr>
          <p:cNvPr id="24" name="Hatszög 23">
            <a:extLst>
              <a:ext uri="{FF2B5EF4-FFF2-40B4-BE49-F238E27FC236}">
                <a16:creationId xmlns:a16="http://schemas.microsoft.com/office/drawing/2014/main" id="{DD4D4DD2-1B92-5C32-365F-FA1E5A069B11}"/>
              </a:ext>
            </a:extLst>
          </p:cNvPr>
          <p:cNvSpPr/>
          <p:nvPr/>
        </p:nvSpPr>
        <p:spPr>
          <a:xfrm>
            <a:off x="20660" y="4010024"/>
            <a:ext cx="2196000" cy="1836000"/>
          </a:xfrm>
          <a:prstGeom prst="hexagon">
            <a:avLst/>
          </a:prstGeom>
          <a:solidFill>
            <a:srgbClr val="AE926A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Hatszög 22">
            <a:extLst>
              <a:ext uri="{FF2B5EF4-FFF2-40B4-BE49-F238E27FC236}">
                <a16:creationId xmlns:a16="http://schemas.microsoft.com/office/drawing/2014/main" id="{954534EA-8D3E-F4F4-8CFA-0A9C4B874F24}"/>
              </a:ext>
            </a:extLst>
          </p:cNvPr>
          <p:cNvSpPr/>
          <p:nvPr/>
        </p:nvSpPr>
        <p:spPr>
          <a:xfrm>
            <a:off x="1804427" y="1167684"/>
            <a:ext cx="2196000" cy="1836000"/>
          </a:xfrm>
          <a:prstGeom prst="hexagon">
            <a:avLst/>
          </a:prstGeom>
          <a:solidFill>
            <a:srgbClr val="67AAC7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Hatszög 20">
            <a:extLst>
              <a:ext uri="{FF2B5EF4-FFF2-40B4-BE49-F238E27FC236}">
                <a16:creationId xmlns:a16="http://schemas.microsoft.com/office/drawing/2014/main" id="{89E608DF-6283-1D12-21ED-294048BC6C16}"/>
              </a:ext>
            </a:extLst>
          </p:cNvPr>
          <p:cNvSpPr/>
          <p:nvPr/>
        </p:nvSpPr>
        <p:spPr>
          <a:xfrm>
            <a:off x="6051" y="2115091"/>
            <a:ext cx="2197349" cy="1836000"/>
          </a:xfrm>
          <a:prstGeom prst="hexagon">
            <a:avLst/>
          </a:prstGeom>
          <a:solidFill>
            <a:srgbClr val="A17BAC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4590B0D-64F0-0276-4289-4DEC2158920A}"/>
              </a:ext>
            </a:extLst>
          </p:cNvPr>
          <p:cNvSpPr txBox="1"/>
          <p:nvPr/>
        </p:nvSpPr>
        <p:spPr>
          <a:xfrm>
            <a:off x="37371" y="2608069"/>
            <a:ext cx="226694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b="1" dirty="0" err="1">
                <a:latin typeface="Rockwell Nova" panose="02060503020205020403" pitchFamily="18" charset="0"/>
              </a:rPr>
              <a:t>Boardgame</a:t>
            </a:r>
            <a:endParaRPr lang="hu-HU" sz="2000" b="1" dirty="0">
              <a:latin typeface="Rockwell Nova" panose="02060503020205020403" pitchFamily="18" charset="0"/>
            </a:endParaRPr>
          </a:p>
          <a:p>
            <a:pPr algn="ctr"/>
            <a:r>
              <a:rPr lang="hu-HU" sz="1600" dirty="0" err="1">
                <a:latin typeface="Rockwell Nova" panose="02060503020205020403" pitchFamily="18" charset="0"/>
              </a:rPr>
              <a:t>age</a:t>
            </a:r>
            <a:r>
              <a:rPr lang="hu-HU" sz="1600" dirty="0">
                <a:latin typeface="Rockwell Nova" panose="02060503020205020403" pitchFamily="18" charset="0"/>
              </a:rPr>
              <a:t> </a:t>
            </a:r>
            <a:r>
              <a:rPr lang="hu-HU" sz="1600" dirty="0" err="1">
                <a:latin typeface="Rockwell Nova" panose="02060503020205020403" pitchFamily="18" charset="0"/>
              </a:rPr>
              <a:t>groups</a:t>
            </a:r>
            <a:endParaRPr lang="hu-HU" sz="1600" dirty="0">
              <a:latin typeface="Rockwell Nova" panose="02060503020205020403" pitchFamily="18" charset="0"/>
            </a:endParaRPr>
          </a:p>
          <a:p>
            <a:pPr algn="ctr"/>
            <a:r>
              <a:rPr lang="hu-HU" sz="1600" dirty="0">
                <a:latin typeface="Rockwell Nova" panose="02060503020205020403" pitchFamily="18" charset="0"/>
              </a:rPr>
              <a:t>11-20</a:t>
            </a:r>
            <a:r>
              <a:rPr lang="hu-HU" sz="1600" b="1" dirty="0">
                <a:latin typeface="Rockwell Nova" panose="02060503020205020403" pitchFamily="18" charset="0"/>
              </a:rPr>
              <a:t> 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9AB362C9-2A72-EF16-24BF-B0910CFBC8EE}"/>
              </a:ext>
            </a:extLst>
          </p:cNvPr>
          <p:cNvSpPr txBox="1"/>
          <p:nvPr/>
        </p:nvSpPr>
        <p:spPr>
          <a:xfrm>
            <a:off x="1862704" y="1709392"/>
            <a:ext cx="219600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b="1" dirty="0" err="1">
                <a:latin typeface="Lucida Fax" panose="02060602050505020204" pitchFamily="18" charset="0"/>
              </a:rPr>
              <a:t>Guideline</a:t>
            </a:r>
            <a:endParaRPr lang="hu-HU" sz="2000" b="1" dirty="0">
              <a:latin typeface="Lucida Fax" panose="02060602050505020204" pitchFamily="18" charset="0"/>
            </a:endParaRPr>
          </a:p>
          <a:p>
            <a:pPr algn="ctr"/>
            <a:r>
              <a:rPr lang="hu-HU" sz="1400" dirty="0" err="1">
                <a:latin typeface="Lucida Fax" panose="02060602050505020204" pitchFamily="18" charset="0"/>
              </a:rPr>
              <a:t>for</a:t>
            </a:r>
            <a:r>
              <a:rPr lang="hu-HU" sz="1400" dirty="0">
                <a:latin typeface="Lucida Fax" panose="02060602050505020204" pitchFamily="18" charset="0"/>
              </a:rPr>
              <a:t> </a:t>
            </a:r>
            <a:r>
              <a:rPr lang="hu-HU" sz="1400" dirty="0" err="1">
                <a:latin typeface="Lucida Fax" panose="02060602050505020204" pitchFamily="18" charset="0"/>
              </a:rPr>
              <a:t>professionals</a:t>
            </a:r>
            <a:r>
              <a:rPr lang="hu-HU" sz="1400" dirty="0">
                <a:latin typeface="Lucida Fax" panose="02060602050505020204" pitchFamily="18" charset="0"/>
              </a:rPr>
              <a:t> 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D72C2BC-B100-EF0A-6BC3-462FA3BDC913}"/>
              </a:ext>
            </a:extLst>
          </p:cNvPr>
          <p:cNvSpPr txBox="1"/>
          <p:nvPr/>
        </p:nvSpPr>
        <p:spPr>
          <a:xfrm>
            <a:off x="111434" y="4452341"/>
            <a:ext cx="202202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Rockwell Nova" panose="02060503020205020403" pitchFamily="18" charset="0"/>
              </a:rPr>
              <a:t>Free</a:t>
            </a:r>
          </a:p>
          <a:p>
            <a:pPr algn="ctr"/>
            <a:r>
              <a:rPr lang="hu-HU" sz="1600" dirty="0" err="1">
                <a:latin typeface="Rockwell Nova" panose="02060503020205020403" pitchFamily="18" charset="0"/>
              </a:rPr>
              <a:t>for</a:t>
            </a:r>
            <a:r>
              <a:rPr lang="hu-HU" sz="1600" dirty="0">
                <a:latin typeface="Rockwell Nova" panose="02060503020205020403" pitchFamily="18" charset="0"/>
              </a:rPr>
              <a:t> </a:t>
            </a:r>
            <a:r>
              <a:rPr lang="hu-HU" sz="1600" dirty="0" err="1">
                <a:latin typeface="Rockwell Nova" panose="02060503020205020403" pitchFamily="18" charset="0"/>
              </a:rPr>
              <a:t>all</a:t>
            </a:r>
            <a:r>
              <a:rPr lang="hu-HU" sz="1600" dirty="0">
                <a:latin typeface="Rockwell Nova" panose="02060503020205020403" pitchFamily="18" charset="0"/>
              </a:rPr>
              <a:t> </a:t>
            </a:r>
            <a:r>
              <a:rPr lang="hu-HU" sz="1600" dirty="0" err="1">
                <a:latin typeface="Rockwell Nova" panose="02060503020205020403" pitchFamily="18" charset="0"/>
              </a:rPr>
              <a:t>interested</a:t>
            </a:r>
            <a:r>
              <a:rPr lang="hu-HU" sz="1600" dirty="0">
                <a:latin typeface="Rockwell Nova" panose="02060503020205020403" pitchFamily="18" charset="0"/>
              </a:rPr>
              <a:t> </a:t>
            </a:r>
            <a:r>
              <a:rPr lang="hu-HU" sz="1600" dirty="0" err="1">
                <a:latin typeface="Rockwell Nova" panose="02060503020205020403" pitchFamily="18" charset="0"/>
              </a:rPr>
              <a:t>parties</a:t>
            </a:r>
            <a:endParaRPr lang="hu-HU" sz="1400" dirty="0">
              <a:latin typeface="Rockwell Nova" panose="02060503020205020403" pitchFamily="18" charset="0"/>
            </a:endParaRPr>
          </a:p>
        </p:txBody>
      </p:sp>
      <p:sp>
        <p:nvSpPr>
          <p:cNvPr id="28" name="Hatszög 27">
            <a:extLst>
              <a:ext uri="{FF2B5EF4-FFF2-40B4-BE49-F238E27FC236}">
                <a16:creationId xmlns:a16="http://schemas.microsoft.com/office/drawing/2014/main" id="{7DF39D9A-67F0-A6E5-92E0-67FA4388F2D4}"/>
              </a:ext>
            </a:extLst>
          </p:cNvPr>
          <p:cNvSpPr/>
          <p:nvPr/>
        </p:nvSpPr>
        <p:spPr>
          <a:xfrm>
            <a:off x="1801302" y="3062617"/>
            <a:ext cx="2196000" cy="1836000"/>
          </a:xfrm>
          <a:prstGeom prst="hexagon">
            <a:avLst/>
          </a:prstGeom>
          <a:solidFill>
            <a:srgbClr val="F6A35D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F8CA63F2-60AC-DCC4-4601-8304264409FE}"/>
              </a:ext>
            </a:extLst>
          </p:cNvPr>
          <p:cNvSpPr txBox="1"/>
          <p:nvPr/>
        </p:nvSpPr>
        <p:spPr>
          <a:xfrm>
            <a:off x="1784589" y="3640033"/>
            <a:ext cx="222942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u-HU" sz="2000" b="1" dirty="0" err="1">
                <a:latin typeface="Rockwell Nova" panose="02060503020205020403" pitchFamily="18" charset="0"/>
              </a:rPr>
              <a:t>Workshops</a:t>
            </a:r>
            <a:endParaRPr lang="hu-HU" sz="2000" b="1" dirty="0">
              <a:latin typeface="Rockwell Nova" panose="02060503020205020403" pitchFamily="18" charset="0"/>
            </a:endParaRPr>
          </a:p>
          <a:p>
            <a:pPr algn="ctr"/>
            <a:r>
              <a:rPr lang="hu-HU" sz="1600" dirty="0" err="1">
                <a:latin typeface="Rockwell Nova" panose="02060503020205020403" pitchFamily="18" charset="0"/>
              </a:rPr>
              <a:t>For</a:t>
            </a:r>
            <a:r>
              <a:rPr lang="hu-HU" sz="1600" dirty="0">
                <a:latin typeface="Rockwell Nova" panose="02060503020205020403" pitchFamily="18" charset="0"/>
              </a:rPr>
              <a:t> </a:t>
            </a:r>
            <a:r>
              <a:rPr lang="hu-HU" sz="1600" dirty="0" err="1">
                <a:latin typeface="Rockwell Nova" panose="02060503020205020403" pitchFamily="18" charset="0"/>
              </a:rPr>
              <a:t>professionals</a:t>
            </a:r>
            <a:endParaRPr lang="hu-HU" sz="1600" dirty="0">
              <a:latin typeface="Rockwell Nova" panose="02060503020205020403" pitchFamily="18" charset="0"/>
            </a:endParaRPr>
          </a:p>
        </p:txBody>
      </p:sp>
      <p:pic>
        <p:nvPicPr>
          <p:cNvPr id="14" name="Kép 1">
            <a:extLst>
              <a:ext uri="{FF2B5EF4-FFF2-40B4-BE49-F238E27FC236}">
                <a16:creationId xmlns:a16="http://schemas.microsoft.com/office/drawing/2014/main" id="{3F728101-93E8-4164-9EDF-0DDEA9D02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395" y="971550"/>
            <a:ext cx="5102030" cy="530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182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36E8C87-BF74-4B80-A850-FCDB9109CA55}"/>
              </a:ext>
            </a:extLst>
          </p:cNvPr>
          <p:cNvSpPr txBox="1"/>
          <p:nvPr/>
        </p:nvSpPr>
        <p:spPr>
          <a:xfrm>
            <a:off x="542925" y="314260"/>
            <a:ext cx="1061085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Morning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of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professions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in Sopron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Vocational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Training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Centre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7A355FB4-F6C7-4AEE-8BB8-9D75603C5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63" y="2014504"/>
            <a:ext cx="3929649" cy="2635250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33D5050-CCBB-49FD-BAB4-36A59B1ED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4504"/>
            <a:ext cx="3952875" cy="2635250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B9F734E-0442-4124-8887-2E4B32ECF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2025943"/>
            <a:ext cx="3952875" cy="2623811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696817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abadkézi sokszög: alakzat 17">
            <a:extLst>
              <a:ext uri="{FF2B5EF4-FFF2-40B4-BE49-F238E27FC236}">
                <a16:creationId xmlns:a16="http://schemas.microsoft.com/office/drawing/2014/main" id="{4D2FE62B-D788-2670-92F0-5A981BA129AE}"/>
              </a:ext>
            </a:extLst>
          </p:cNvPr>
          <p:cNvSpPr/>
          <p:nvPr/>
        </p:nvSpPr>
        <p:spPr>
          <a:xfrm>
            <a:off x="8652559" y="962194"/>
            <a:ext cx="2041065" cy="4933612"/>
          </a:xfrm>
          <a:custGeom>
            <a:avLst/>
            <a:gdLst>
              <a:gd name="connsiteX0" fmla="*/ 0 w 1625600"/>
              <a:gd name="connsiteY0" fmla="*/ 270939 h 3475565"/>
              <a:gd name="connsiteX1" fmla="*/ 270939 w 1625600"/>
              <a:gd name="connsiteY1" fmla="*/ 0 h 3475565"/>
              <a:gd name="connsiteX2" fmla="*/ 1354661 w 1625600"/>
              <a:gd name="connsiteY2" fmla="*/ 0 h 3475565"/>
              <a:gd name="connsiteX3" fmla="*/ 1625600 w 1625600"/>
              <a:gd name="connsiteY3" fmla="*/ 270939 h 3475565"/>
              <a:gd name="connsiteX4" fmla="*/ 1625600 w 1625600"/>
              <a:gd name="connsiteY4" fmla="*/ 3204626 h 3475565"/>
              <a:gd name="connsiteX5" fmla="*/ 1354661 w 1625600"/>
              <a:gd name="connsiteY5" fmla="*/ 3475565 h 3475565"/>
              <a:gd name="connsiteX6" fmla="*/ 270939 w 1625600"/>
              <a:gd name="connsiteY6" fmla="*/ 3475565 h 3475565"/>
              <a:gd name="connsiteX7" fmla="*/ 0 w 1625600"/>
              <a:gd name="connsiteY7" fmla="*/ 3204626 h 3475565"/>
              <a:gd name="connsiteX8" fmla="*/ 0 w 1625600"/>
              <a:gd name="connsiteY8" fmla="*/ 270939 h 347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5600" h="3475565">
                <a:moveTo>
                  <a:pt x="0" y="270939"/>
                </a:moveTo>
                <a:cubicBezTo>
                  <a:pt x="0" y="121304"/>
                  <a:pt x="121304" y="0"/>
                  <a:pt x="270939" y="0"/>
                </a:cubicBezTo>
                <a:lnTo>
                  <a:pt x="1354661" y="0"/>
                </a:lnTo>
                <a:cubicBezTo>
                  <a:pt x="1504296" y="0"/>
                  <a:pt x="1625600" y="121304"/>
                  <a:pt x="1625600" y="270939"/>
                </a:cubicBezTo>
                <a:lnTo>
                  <a:pt x="1625600" y="3204626"/>
                </a:lnTo>
                <a:cubicBezTo>
                  <a:pt x="1625600" y="3354261"/>
                  <a:pt x="1504296" y="3475565"/>
                  <a:pt x="1354661" y="3475565"/>
                </a:cubicBezTo>
                <a:lnTo>
                  <a:pt x="270939" y="3475565"/>
                </a:lnTo>
                <a:cubicBezTo>
                  <a:pt x="121304" y="3475565"/>
                  <a:pt x="0" y="3354261"/>
                  <a:pt x="0" y="3204626"/>
                </a:cubicBezTo>
                <a:lnTo>
                  <a:pt x="0" y="270939"/>
                </a:lnTo>
                <a:close/>
              </a:path>
            </a:pathLst>
          </a:custGeom>
          <a:blipFill rotWithShape="0">
            <a:blip r:embed="rId2"/>
            <a:stretch>
              <a:fillRect/>
            </a:stretch>
          </a:blipFill>
          <a:scene3d>
            <a:camera prst="orthographicFront"/>
            <a:lightRig rig="threePt" dir="t"/>
          </a:scene3d>
          <a:sp3d extrusionH="2476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5555" tIns="155555" rIns="155555" bIns="155555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hu-HU" sz="3000" kern="1200"/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CAA504C9-FAD0-C804-BDE4-C613F6203C42}"/>
              </a:ext>
            </a:extLst>
          </p:cNvPr>
          <p:cNvGrpSpPr/>
          <p:nvPr/>
        </p:nvGrpSpPr>
        <p:grpSpPr>
          <a:xfrm>
            <a:off x="1193281" y="1225163"/>
            <a:ext cx="6213102" cy="4819649"/>
            <a:chOff x="5308081" y="1308301"/>
            <a:chExt cx="6213102" cy="4819649"/>
          </a:xfrm>
        </p:grpSpPr>
        <p:sp>
          <p:nvSpPr>
            <p:cNvPr id="24" name="Szabadkézi sokszög: alakzat 23">
              <a:extLst>
                <a:ext uri="{FF2B5EF4-FFF2-40B4-BE49-F238E27FC236}">
                  <a16:creationId xmlns:a16="http://schemas.microsoft.com/office/drawing/2014/main" id="{1F0CCEF9-5A53-4630-1D52-5E16EFC2135A}"/>
                </a:ext>
              </a:extLst>
            </p:cNvPr>
            <p:cNvSpPr/>
            <p:nvPr/>
          </p:nvSpPr>
          <p:spPr>
            <a:xfrm>
              <a:off x="5308081" y="1308301"/>
              <a:ext cx="2700000" cy="2700000"/>
            </a:xfrm>
            <a:custGeom>
              <a:avLst/>
              <a:gdLst>
                <a:gd name="connsiteX0" fmla="*/ 0 w 1089152"/>
                <a:gd name="connsiteY0" fmla="*/ 181529 h 1089152"/>
                <a:gd name="connsiteX1" fmla="*/ 181529 w 1089152"/>
                <a:gd name="connsiteY1" fmla="*/ 0 h 1089152"/>
                <a:gd name="connsiteX2" fmla="*/ 907623 w 1089152"/>
                <a:gd name="connsiteY2" fmla="*/ 0 h 1089152"/>
                <a:gd name="connsiteX3" fmla="*/ 1089152 w 1089152"/>
                <a:gd name="connsiteY3" fmla="*/ 181529 h 1089152"/>
                <a:gd name="connsiteX4" fmla="*/ 1089152 w 1089152"/>
                <a:gd name="connsiteY4" fmla="*/ 907623 h 1089152"/>
                <a:gd name="connsiteX5" fmla="*/ 907623 w 1089152"/>
                <a:gd name="connsiteY5" fmla="*/ 1089152 h 1089152"/>
                <a:gd name="connsiteX6" fmla="*/ 181529 w 1089152"/>
                <a:gd name="connsiteY6" fmla="*/ 1089152 h 1089152"/>
                <a:gd name="connsiteX7" fmla="*/ 0 w 1089152"/>
                <a:gd name="connsiteY7" fmla="*/ 907623 h 1089152"/>
                <a:gd name="connsiteX8" fmla="*/ 0 w 1089152"/>
                <a:gd name="connsiteY8" fmla="*/ 181529 h 108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9152" h="1089152">
                  <a:moveTo>
                    <a:pt x="0" y="181529"/>
                  </a:moveTo>
                  <a:cubicBezTo>
                    <a:pt x="0" y="81273"/>
                    <a:pt x="81273" y="0"/>
                    <a:pt x="181529" y="0"/>
                  </a:cubicBezTo>
                  <a:lnTo>
                    <a:pt x="907623" y="0"/>
                  </a:lnTo>
                  <a:cubicBezTo>
                    <a:pt x="1007879" y="0"/>
                    <a:pt x="1089152" y="81273"/>
                    <a:pt x="1089152" y="181529"/>
                  </a:cubicBezTo>
                  <a:lnTo>
                    <a:pt x="1089152" y="907623"/>
                  </a:lnTo>
                  <a:cubicBezTo>
                    <a:pt x="1089152" y="1007879"/>
                    <a:pt x="1007879" y="1089152"/>
                    <a:pt x="907623" y="1089152"/>
                  </a:cubicBezTo>
                  <a:lnTo>
                    <a:pt x="181529" y="1089152"/>
                  </a:lnTo>
                  <a:cubicBezTo>
                    <a:pt x="81273" y="1089152"/>
                    <a:pt x="0" y="1007879"/>
                    <a:pt x="0" y="907623"/>
                  </a:cubicBezTo>
                  <a:lnTo>
                    <a:pt x="0" y="181529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968" tIns="103968" rIns="103968" bIns="103968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u-HU" sz="2000" kern="1200"/>
            </a:p>
          </p:txBody>
        </p:sp>
        <p:sp>
          <p:nvSpPr>
            <p:cNvPr id="22" name="Szabadkézi sokszög: alakzat 21">
              <a:extLst>
                <a:ext uri="{FF2B5EF4-FFF2-40B4-BE49-F238E27FC236}">
                  <a16:creationId xmlns:a16="http://schemas.microsoft.com/office/drawing/2014/main" id="{8346D2A5-D9FB-2910-4D26-A65D87597EEB}"/>
                </a:ext>
              </a:extLst>
            </p:cNvPr>
            <p:cNvSpPr/>
            <p:nvPr/>
          </p:nvSpPr>
          <p:spPr>
            <a:xfrm>
              <a:off x="7443917" y="2658301"/>
              <a:ext cx="2448000" cy="2448000"/>
            </a:xfrm>
            <a:custGeom>
              <a:avLst/>
              <a:gdLst>
                <a:gd name="connsiteX0" fmla="*/ 0 w 1089152"/>
                <a:gd name="connsiteY0" fmla="*/ 181529 h 1089152"/>
                <a:gd name="connsiteX1" fmla="*/ 181529 w 1089152"/>
                <a:gd name="connsiteY1" fmla="*/ 0 h 1089152"/>
                <a:gd name="connsiteX2" fmla="*/ 907623 w 1089152"/>
                <a:gd name="connsiteY2" fmla="*/ 0 h 1089152"/>
                <a:gd name="connsiteX3" fmla="*/ 1089152 w 1089152"/>
                <a:gd name="connsiteY3" fmla="*/ 181529 h 1089152"/>
                <a:gd name="connsiteX4" fmla="*/ 1089152 w 1089152"/>
                <a:gd name="connsiteY4" fmla="*/ 907623 h 1089152"/>
                <a:gd name="connsiteX5" fmla="*/ 907623 w 1089152"/>
                <a:gd name="connsiteY5" fmla="*/ 1089152 h 1089152"/>
                <a:gd name="connsiteX6" fmla="*/ 181529 w 1089152"/>
                <a:gd name="connsiteY6" fmla="*/ 1089152 h 1089152"/>
                <a:gd name="connsiteX7" fmla="*/ 0 w 1089152"/>
                <a:gd name="connsiteY7" fmla="*/ 907623 h 1089152"/>
                <a:gd name="connsiteX8" fmla="*/ 0 w 1089152"/>
                <a:gd name="connsiteY8" fmla="*/ 181529 h 108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9152" h="1089152">
                  <a:moveTo>
                    <a:pt x="0" y="181529"/>
                  </a:moveTo>
                  <a:cubicBezTo>
                    <a:pt x="0" y="81273"/>
                    <a:pt x="81273" y="0"/>
                    <a:pt x="181529" y="0"/>
                  </a:cubicBezTo>
                  <a:lnTo>
                    <a:pt x="907623" y="0"/>
                  </a:lnTo>
                  <a:cubicBezTo>
                    <a:pt x="1007879" y="0"/>
                    <a:pt x="1089152" y="81273"/>
                    <a:pt x="1089152" y="181529"/>
                  </a:cubicBezTo>
                  <a:lnTo>
                    <a:pt x="1089152" y="907623"/>
                  </a:lnTo>
                  <a:cubicBezTo>
                    <a:pt x="1089152" y="1007879"/>
                    <a:pt x="1007879" y="1089152"/>
                    <a:pt x="907623" y="1089152"/>
                  </a:cubicBezTo>
                  <a:lnTo>
                    <a:pt x="181529" y="1089152"/>
                  </a:lnTo>
                  <a:cubicBezTo>
                    <a:pt x="81273" y="1089152"/>
                    <a:pt x="0" y="1007879"/>
                    <a:pt x="0" y="907623"/>
                  </a:cubicBezTo>
                  <a:lnTo>
                    <a:pt x="0" y="181529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968" tIns="103968" rIns="103968" bIns="103968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u-HU" sz="2000" kern="1200"/>
            </a:p>
          </p:txBody>
        </p:sp>
        <p:sp>
          <p:nvSpPr>
            <p:cNvPr id="20" name="Szabadkézi sokszög: alakzat 19">
              <a:extLst>
                <a:ext uri="{FF2B5EF4-FFF2-40B4-BE49-F238E27FC236}">
                  <a16:creationId xmlns:a16="http://schemas.microsoft.com/office/drawing/2014/main" id="{CE88DCFE-A5A7-CDEB-8DBC-F8AA0BE5F42A}"/>
                </a:ext>
              </a:extLst>
            </p:cNvPr>
            <p:cNvSpPr/>
            <p:nvPr/>
          </p:nvSpPr>
          <p:spPr>
            <a:xfrm>
              <a:off x="9181183" y="3823950"/>
              <a:ext cx="2340000" cy="2304000"/>
            </a:xfrm>
            <a:custGeom>
              <a:avLst/>
              <a:gdLst>
                <a:gd name="connsiteX0" fmla="*/ 0 w 1089152"/>
                <a:gd name="connsiteY0" fmla="*/ 181529 h 1089152"/>
                <a:gd name="connsiteX1" fmla="*/ 181529 w 1089152"/>
                <a:gd name="connsiteY1" fmla="*/ 0 h 1089152"/>
                <a:gd name="connsiteX2" fmla="*/ 907623 w 1089152"/>
                <a:gd name="connsiteY2" fmla="*/ 0 h 1089152"/>
                <a:gd name="connsiteX3" fmla="*/ 1089152 w 1089152"/>
                <a:gd name="connsiteY3" fmla="*/ 181529 h 1089152"/>
                <a:gd name="connsiteX4" fmla="*/ 1089152 w 1089152"/>
                <a:gd name="connsiteY4" fmla="*/ 907623 h 1089152"/>
                <a:gd name="connsiteX5" fmla="*/ 907623 w 1089152"/>
                <a:gd name="connsiteY5" fmla="*/ 1089152 h 1089152"/>
                <a:gd name="connsiteX6" fmla="*/ 181529 w 1089152"/>
                <a:gd name="connsiteY6" fmla="*/ 1089152 h 1089152"/>
                <a:gd name="connsiteX7" fmla="*/ 0 w 1089152"/>
                <a:gd name="connsiteY7" fmla="*/ 907623 h 1089152"/>
                <a:gd name="connsiteX8" fmla="*/ 0 w 1089152"/>
                <a:gd name="connsiteY8" fmla="*/ 181529 h 108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9152" h="1089152">
                  <a:moveTo>
                    <a:pt x="0" y="181529"/>
                  </a:moveTo>
                  <a:cubicBezTo>
                    <a:pt x="0" y="81273"/>
                    <a:pt x="81273" y="0"/>
                    <a:pt x="181529" y="0"/>
                  </a:cubicBezTo>
                  <a:lnTo>
                    <a:pt x="907623" y="0"/>
                  </a:lnTo>
                  <a:cubicBezTo>
                    <a:pt x="1007879" y="0"/>
                    <a:pt x="1089152" y="81273"/>
                    <a:pt x="1089152" y="181529"/>
                  </a:cubicBezTo>
                  <a:lnTo>
                    <a:pt x="1089152" y="907623"/>
                  </a:lnTo>
                  <a:cubicBezTo>
                    <a:pt x="1089152" y="1007879"/>
                    <a:pt x="1007879" y="1089152"/>
                    <a:pt x="907623" y="1089152"/>
                  </a:cubicBezTo>
                  <a:lnTo>
                    <a:pt x="181529" y="1089152"/>
                  </a:lnTo>
                  <a:cubicBezTo>
                    <a:pt x="81273" y="1089152"/>
                    <a:pt x="0" y="1007879"/>
                    <a:pt x="0" y="907623"/>
                  </a:cubicBezTo>
                  <a:lnTo>
                    <a:pt x="0" y="181529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968" tIns="103968" rIns="103968" bIns="103968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u-HU" sz="2000" kern="1200"/>
            </a:p>
          </p:txBody>
        </p:sp>
      </p:grpSp>
      <p:sp>
        <p:nvSpPr>
          <p:cNvPr id="4" name="Szövegdoboz 3">
            <a:extLst>
              <a:ext uri="{FF2B5EF4-FFF2-40B4-BE49-F238E27FC236}">
                <a16:creationId xmlns:a16="http://schemas.microsoft.com/office/drawing/2014/main" id="{B28F3E37-1A33-BDFC-F840-F93C7A049537}"/>
              </a:ext>
            </a:extLst>
          </p:cNvPr>
          <p:cNvSpPr txBox="1"/>
          <p:nvPr/>
        </p:nvSpPr>
        <p:spPr>
          <a:xfrm>
            <a:off x="523875" y="357233"/>
            <a:ext cx="1084649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Information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desk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in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primary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schools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– Ózd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Vocational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Training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Centre</a:t>
            </a:r>
          </a:p>
        </p:txBody>
      </p:sp>
    </p:spTree>
    <p:extLst>
      <p:ext uri="{BB962C8B-B14F-4D97-AF65-F5344CB8AC3E}">
        <p14:creationId xmlns:p14="http://schemas.microsoft.com/office/powerpoint/2010/main" val="2949619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FADC845D-E817-02F3-4745-E1B116E300FA}"/>
              </a:ext>
            </a:extLst>
          </p:cNvPr>
          <p:cNvGrpSpPr/>
          <p:nvPr/>
        </p:nvGrpSpPr>
        <p:grpSpPr>
          <a:xfrm>
            <a:off x="307599" y="1162050"/>
            <a:ext cx="5962585" cy="4800600"/>
            <a:chOff x="2134336" y="1238250"/>
            <a:chExt cx="5417339" cy="4400550"/>
          </a:xfrm>
          <a:blipFill>
            <a:blip r:embed="rId2"/>
            <a:stretch>
              <a:fillRect/>
            </a:stretch>
          </a:blipFill>
        </p:grpSpPr>
        <p:sp>
          <p:nvSpPr>
            <p:cNvPr id="2" name="Téglalap: lekerekített 1">
              <a:extLst>
                <a:ext uri="{FF2B5EF4-FFF2-40B4-BE49-F238E27FC236}">
                  <a16:creationId xmlns:a16="http://schemas.microsoft.com/office/drawing/2014/main" id="{B2FEAF19-CACE-4516-3C80-CED30DEC1D16}"/>
                </a:ext>
              </a:extLst>
            </p:cNvPr>
            <p:cNvSpPr/>
            <p:nvPr/>
          </p:nvSpPr>
          <p:spPr>
            <a:xfrm>
              <a:off x="2134336" y="1352550"/>
              <a:ext cx="1008000" cy="4171950"/>
            </a:xfrm>
            <a:prstGeom prst="roundRect">
              <a:avLst>
                <a:gd name="adj" fmla="val 4238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" name="Téglalap: lekerekített 2">
              <a:extLst>
                <a:ext uri="{FF2B5EF4-FFF2-40B4-BE49-F238E27FC236}">
                  <a16:creationId xmlns:a16="http://schemas.microsoft.com/office/drawing/2014/main" id="{7F118E42-F5A9-BEC1-8CBB-58CC2B157F4B}"/>
                </a:ext>
              </a:extLst>
            </p:cNvPr>
            <p:cNvSpPr/>
            <p:nvPr/>
          </p:nvSpPr>
          <p:spPr>
            <a:xfrm>
              <a:off x="3252788" y="1409700"/>
              <a:ext cx="1008000" cy="4057650"/>
            </a:xfrm>
            <a:prstGeom prst="roundRect">
              <a:avLst>
                <a:gd name="adj" fmla="val 4238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C0D630F4-B7EF-7C48-5EA6-551462A8D4E7}"/>
                </a:ext>
              </a:extLst>
            </p:cNvPr>
            <p:cNvSpPr/>
            <p:nvPr/>
          </p:nvSpPr>
          <p:spPr>
            <a:xfrm>
              <a:off x="4348161" y="1295400"/>
              <a:ext cx="1008000" cy="4057650"/>
            </a:xfrm>
            <a:prstGeom prst="roundRect">
              <a:avLst>
                <a:gd name="adj" fmla="val 4238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Téglalap: lekerekített 4">
              <a:extLst>
                <a:ext uri="{FF2B5EF4-FFF2-40B4-BE49-F238E27FC236}">
                  <a16:creationId xmlns:a16="http://schemas.microsoft.com/office/drawing/2014/main" id="{00DB3FB6-80C5-7A65-EEFE-EF4F8340FF4C}"/>
                </a:ext>
              </a:extLst>
            </p:cNvPr>
            <p:cNvSpPr/>
            <p:nvPr/>
          </p:nvSpPr>
          <p:spPr>
            <a:xfrm>
              <a:off x="5443538" y="1633537"/>
              <a:ext cx="1008000" cy="3667125"/>
            </a:xfrm>
            <a:prstGeom prst="roundRect">
              <a:avLst>
                <a:gd name="adj" fmla="val 4238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Téglalap: lekerekített 5">
              <a:extLst>
                <a:ext uri="{FF2B5EF4-FFF2-40B4-BE49-F238E27FC236}">
                  <a16:creationId xmlns:a16="http://schemas.microsoft.com/office/drawing/2014/main" id="{D96C3535-84C3-5BE8-844E-C29762DF3728}"/>
                </a:ext>
              </a:extLst>
            </p:cNvPr>
            <p:cNvSpPr/>
            <p:nvPr/>
          </p:nvSpPr>
          <p:spPr>
            <a:xfrm>
              <a:off x="6543675" y="1238250"/>
              <a:ext cx="1008000" cy="4400550"/>
            </a:xfrm>
            <a:prstGeom prst="roundRect">
              <a:avLst>
                <a:gd name="adj" fmla="val 4427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" name="Szövegdoboz 8">
            <a:extLst>
              <a:ext uri="{FF2B5EF4-FFF2-40B4-BE49-F238E27FC236}">
                <a16:creationId xmlns:a16="http://schemas.microsoft.com/office/drawing/2014/main" id="{DC51F4AC-95FA-1D41-B8D3-4528008FD0D4}"/>
              </a:ext>
            </a:extLst>
          </p:cNvPr>
          <p:cNvSpPr txBox="1"/>
          <p:nvPr/>
        </p:nvSpPr>
        <p:spPr>
          <a:xfrm>
            <a:off x="528881" y="289358"/>
            <a:ext cx="1148260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ea typeface="+mj-ea"/>
                <a:cs typeface="+mj-cs"/>
              </a:rPr>
              <a:t>Career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ea typeface="+mj-ea"/>
                <a:cs typeface="+mj-cs"/>
              </a:rPr>
              <a:t>guidance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ea typeface="+mj-ea"/>
                <a:cs typeface="+mj-cs"/>
              </a:rPr>
              <a:t>training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ea typeface="+mj-ea"/>
                <a:cs typeface="+mj-cs"/>
              </a:rPr>
              <a:t>for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ea typeface="+mj-ea"/>
                <a:cs typeface="+mj-cs"/>
              </a:rPr>
              <a:t>primary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ea typeface="+mj-ea"/>
                <a:cs typeface="+mj-cs"/>
              </a:rPr>
              <a:t>school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ea typeface="+mj-ea"/>
                <a:cs typeface="+mj-cs"/>
              </a:rPr>
              <a:t>teachers</a:t>
            </a:r>
            <a:endParaRPr lang="hu-HU" sz="2800" b="1" dirty="0">
              <a:solidFill>
                <a:schemeClr val="accent1">
                  <a:lumMod val="75000"/>
                </a:schemeClr>
              </a:solidFill>
              <a:latin typeface="Lucida Fax" panose="02060602050505020204" pitchFamily="18" charset="0"/>
              <a:ea typeface="+mj-ea"/>
              <a:cs typeface="+mj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4C17E52-0265-A1C9-B293-AA75BB1EF9D4}"/>
              </a:ext>
            </a:extLst>
          </p:cNvPr>
          <p:cNvSpPr txBox="1"/>
          <p:nvPr/>
        </p:nvSpPr>
        <p:spPr>
          <a:xfrm>
            <a:off x="6591300" y="1859339"/>
            <a:ext cx="51911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Further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training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of 14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state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and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church-run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primary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school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teachers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in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the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Digital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Community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Creation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Workshop (DKA) of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the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Váci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Vocational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Trining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Centre</a:t>
            </a:r>
          </a:p>
          <a:p>
            <a:pPr algn="just"/>
            <a:endParaRPr lang="hu-HU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endParaRPr>
          </a:p>
          <a:p>
            <a:r>
              <a:rPr lang="hu-HU" sz="1800" b="1" dirty="0" err="1">
                <a:solidFill>
                  <a:schemeClr val="bg2">
                    <a:lumMod val="50000"/>
                  </a:schemeClr>
                </a:solidFill>
                <a:effectLst/>
                <a:latin typeface="Lucida Fax" panose="02060602050505020204" pitchFamily="18" charset="0"/>
                <a:ea typeface="Arial" panose="020B0604020202020204" pitchFamily="34" charset="0"/>
              </a:rPr>
              <a:t>Training</a:t>
            </a:r>
            <a:r>
              <a:rPr lang="hu-HU" sz="1800" b="1" dirty="0">
                <a:solidFill>
                  <a:schemeClr val="bg2">
                    <a:lumMod val="50000"/>
                  </a:schemeClr>
                </a:solidFill>
                <a:effectLst/>
                <a:latin typeface="Lucida Fax" panose="02060602050505020204" pitchFamily="18" charset="0"/>
                <a:ea typeface="Arial" panose="020B0604020202020204" pitchFamily="34" charset="0"/>
              </a:rPr>
              <a:t> and workshop </a:t>
            </a:r>
            <a:r>
              <a:rPr lang="hu-HU" sz="1800" b="1" dirty="0" err="1">
                <a:solidFill>
                  <a:schemeClr val="bg2">
                    <a:lumMod val="50000"/>
                  </a:schemeClr>
                </a:solidFill>
                <a:effectLst/>
                <a:latin typeface="Lucida Fax" panose="02060602050505020204" pitchFamily="18" charset="0"/>
                <a:ea typeface="Arial" panose="020B0604020202020204" pitchFamily="34" charset="0"/>
              </a:rPr>
              <a:t>methodology</a:t>
            </a:r>
            <a:endParaRPr lang="hu-HU" sz="1800" b="1" dirty="0">
              <a:solidFill>
                <a:schemeClr val="bg2">
                  <a:lumMod val="50000"/>
                </a:schemeClr>
              </a:solidFill>
              <a:effectLst/>
              <a:latin typeface="Lucida Fax" panose="02060602050505020204" pitchFamily="18" charset="0"/>
              <a:ea typeface="Arial" panose="020B0604020202020204" pitchFamily="34" charset="0"/>
            </a:endParaRPr>
          </a:p>
          <a:p>
            <a:endParaRPr lang="hu-HU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  <a:ea typeface="Arial" panose="020B0604020202020204" pitchFamily="34" charset="0"/>
            </a:endParaRPr>
          </a:p>
          <a:p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The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participating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students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filled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out a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questionnaire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at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the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beginning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and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at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the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end of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the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  <a:ea typeface="Arial" panose="020B0604020202020204" pitchFamily="34" charset="0"/>
              </a:rPr>
              <a:t>training</a:t>
            </a:r>
            <a:endParaRPr lang="hu-HU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305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Ábra 1" descr="Nagyító">
            <a:extLst>
              <a:ext uri="{FF2B5EF4-FFF2-40B4-BE49-F238E27FC236}">
                <a16:creationId xmlns:a16="http://schemas.microsoft.com/office/drawing/2014/main" id="{28140061-0009-0C1A-832A-3FAB2B19C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1892" y="2310032"/>
            <a:ext cx="2514600" cy="2514600"/>
          </a:xfrm>
          <a:prstGeom prst="rect">
            <a:avLst/>
          </a:prstGeom>
        </p:spPr>
      </p:pic>
      <p:pic>
        <p:nvPicPr>
          <p:cNvPr id="4" name="Ábra 3" descr="Emberek csoportja">
            <a:extLst>
              <a:ext uri="{FF2B5EF4-FFF2-40B4-BE49-F238E27FC236}">
                <a16:creationId xmlns:a16="http://schemas.microsoft.com/office/drawing/2014/main" id="{D71B50FF-065D-CAB0-488C-28C705F587E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1111" y="2804460"/>
            <a:ext cx="914400" cy="914400"/>
          </a:xfrm>
          <a:prstGeom prst="rect">
            <a:avLst/>
          </a:prstGeom>
        </p:spPr>
      </p:pic>
      <p:sp>
        <p:nvSpPr>
          <p:cNvPr id="5" name="Kör: üres 4">
            <a:extLst>
              <a:ext uri="{FF2B5EF4-FFF2-40B4-BE49-F238E27FC236}">
                <a16:creationId xmlns:a16="http://schemas.microsoft.com/office/drawing/2014/main" id="{A3B9D262-76EE-51F1-D6B5-AD83C0A09213}"/>
              </a:ext>
            </a:extLst>
          </p:cNvPr>
          <p:cNvSpPr/>
          <p:nvPr/>
        </p:nvSpPr>
        <p:spPr>
          <a:xfrm>
            <a:off x="3774871" y="1590811"/>
            <a:ext cx="900112" cy="900112"/>
          </a:xfrm>
          <a:prstGeom prst="donut">
            <a:avLst>
              <a:gd name="adj" fmla="val 7567"/>
            </a:avLst>
          </a:prstGeom>
          <a:solidFill>
            <a:srgbClr val="8081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565A4B8-6D35-14CA-1060-637D291547EE}"/>
              </a:ext>
            </a:extLst>
          </p:cNvPr>
          <p:cNvSpPr txBox="1"/>
          <p:nvPr/>
        </p:nvSpPr>
        <p:spPr>
          <a:xfrm>
            <a:off x="517321" y="326005"/>
            <a:ext cx="65151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ea typeface="+mj-ea"/>
                <a:cs typeface="+mj-cs"/>
              </a:rPr>
              <a:t>Career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ea typeface="+mj-ea"/>
                <a:cs typeface="+mj-cs"/>
              </a:rPr>
              <a:t>guidance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ea typeface="+mj-ea"/>
                <a:cs typeface="+mj-cs"/>
              </a:rPr>
              <a:t>specialists</a:t>
            </a:r>
            <a:endParaRPr lang="hu-HU" sz="2800" b="1" dirty="0">
              <a:solidFill>
                <a:schemeClr val="accent1">
                  <a:lumMod val="75000"/>
                </a:schemeClr>
              </a:solidFill>
              <a:latin typeface="Lucida Fax" panose="02060602050505020204" pitchFamily="18" charset="0"/>
              <a:ea typeface="+mj-ea"/>
              <a:cs typeface="+mj-cs"/>
            </a:endParaRPr>
          </a:p>
        </p:txBody>
      </p:sp>
      <p:sp>
        <p:nvSpPr>
          <p:cNvPr id="7" name="Kör: üres 6">
            <a:extLst>
              <a:ext uri="{FF2B5EF4-FFF2-40B4-BE49-F238E27FC236}">
                <a16:creationId xmlns:a16="http://schemas.microsoft.com/office/drawing/2014/main" id="{09C7651A-48ED-AEEE-677C-25000A322319}"/>
              </a:ext>
            </a:extLst>
          </p:cNvPr>
          <p:cNvSpPr/>
          <p:nvPr/>
        </p:nvSpPr>
        <p:spPr>
          <a:xfrm>
            <a:off x="2579312" y="3838639"/>
            <a:ext cx="900000" cy="900000"/>
          </a:xfrm>
          <a:prstGeom prst="donut">
            <a:avLst>
              <a:gd name="adj" fmla="val 7567"/>
            </a:avLst>
          </a:prstGeom>
          <a:solidFill>
            <a:srgbClr val="8081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8" name="Kör: üres 7">
            <a:extLst>
              <a:ext uri="{FF2B5EF4-FFF2-40B4-BE49-F238E27FC236}">
                <a16:creationId xmlns:a16="http://schemas.microsoft.com/office/drawing/2014/main" id="{DFA37B75-5A74-8A43-A401-5C36AC0E8AD7}"/>
              </a:ext>
            </a:extLst>
          </p:cNvPr>
          <p:cNvSpPr/>
          <p:nvPr/>
        </p:nvSpPr>
        <p:spPr>
          <a:xfrm>
            <a:off x="5646000" y="4919298"/>
            <a:ext cx="900000" cy="900000"/>
          </a:xfrm>
          <a:prstGeom prst="donut">
            <a:avLst>
              <a:gd name="adj" fmla="val 7567"/>
            </a:avLst>
          </a:prstGeom>
          <a:solidFill>
            <a:srgbClr val="8081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0" name="Kör: üres 9">
            <a:extLst>
              <a:ext uri="{FF2B5EF4-FFF2-40B4-BE49-F238E27FC236}">
                <a16:creationId xmlns:a16="http://schemas.microsoft.com/office/drawing/2014/main" id="{8AECBA41-E814-65A1-F477-E23903E20FCC}"/>
              </a:ext>
            </a:extLst>
          </p:cNvPr>
          <p:cNvSpPr/>
          <p:nvPr/>
        </p:nvSpPr>
        <p:spPr>
          <a:xfrm>
            <a:off x="7656682" y="1590923"/>
            <a:ext cx="900000" cy="900000"/>
          </a:xfrm>
          <a:prstGeom prst="donut">
            <a:avLst>
              <a:gd name="adj" fmla="val 7567"/>
            </a:avLst>
          </a:prstGeom>
          <a:solidFill>
            <a:srgbClr val="8081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1" name="Kör: üres 10">
            <a:extLst>
              <a:ext uri="{FF2B5EF4-FFF2-40B4-BE49-F238E27FC236}">
                <a16:creationId xmlns:a16="http://schemas.microsoft.com/office/drawing/2014/main" id="{C2FA3D3A-7441-B2D1-247D-55AE0CE9F2D7}"/>
              </a:ext>
            </a:extLst>
          </p:cNvPr>
          <p:cNvSpPr/>
          <p:nvPr/>
        </p:nvSpPr>
        <p:spPr>
          <a:xfrm>
            <a:off x="8712688" y="3838639"/>
            <a:ext cx="900000" cy="900000"/>
          </a:xfrm>
          <a:prstGeom prst="donut">
            <a:avLst>
              <a:gd name="adj" fmla="val 7567"/>
            </a:avLst>
          </a:prstGeom>
          <a:solidFill>
            <a:srgbClr val="8081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6998F061-BE80-7D84-00BB-0A3CA9D25F7A}"/>
              </a:ext>
            </a:extLst>
          </p:cNvPr>
          <p:cNvSpPr txBox="1"/>
          <p:nvPr/>
        </p:nvSpPr>
        <p:spPr>
          <a:xfrm>
            <a:off x="1038390" y="1509416"/>
            <a:ext cx="2514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Career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guidance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specialist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at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the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Vocational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Traning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Centre 50%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C632BBEE-DCF1-77A6-8124-0EE8571D80E8}"/>
              </a:ext>
            </a:extLst>
          </p:cNvPr>
          <p:cNvSpPr txBox="1"/>
          <p:nvPr/>
        </p:nvSpPr>
        <p:spPr>
          <a:xfrm>
            <a:off x="526179" y="3979077"/>
            <a:ext cx="21927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External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specialists</a:t>
            </a:r>
            <a:endParaRPr lang="hu-HU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504DC424-2DF1-EA5A-9BEF-A054B4F4915C}"/>
              </a:ext>
            </a:extLst>
          </p:cNvPr>
          <p:cNvSpPr txBox="1"/>
          <p:nvPr/>
        </p:nvSpPr>
        <p:spPr>
          <a:xfrm>
            <a:off x="8697062" y="1759434"/>
            <a:ext cx="251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Career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guidance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working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groups</a:t>
            </a:r>
            <a:endParaRPr lang="hu-HU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8311B5FC-C67C-375A-569A-83949A7A866F}"/>
              </a:ext>
            </a:extLst>
          </p:cNvPr>
          <p:cNvSpPr txBox="1"/>
          <p:nvPr/>
        </p:nvSpPr>
        <p:spPr>
          <a:xfrm>
            <a:off x="9612688" y="4051634"/>
            <a:ext cx="1718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Instructors</a:t>
            </a:r>
            <a:endParaRPr lang="hu-HU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3AFAECA8-C368-5B03-D240-79764C65824E}"/>
              </a:ext>
            </a:extLst>
          </p:cNvPr>
          <p:cNvSpPr txBox="1"/>
          <p:nvPr/>
        </p:nvSpPr>
        <p:spPr>
          <a:xfrm>
            <a:off x="5236906" y="5813298"/>
            <a:ext cx="1718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Managers</a:t>
            </a:r>
            <a:endParaRPr lang="hu-HU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endParaRPr>
          </a:p>
        </p:txBody>
      </p:sp>
      <p:pic>
        <p:nvPicPr>
          <p:cNvPr id="22" name="Ábra 21" descr="Előadó">
            <a:extLst>
              <a:ext uri="{FF2B5EF4-FFF2-40B4-BE49-F238E27FC236}">
                <a16:creationId xmlns:a16="http://schemas.microsoft.com/office/drawing/2014/main" id="{510FFB1B-4FF1-A9F4-E502-F277D0B117A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28311" y="5008882"/>
            <a:ext cx="720000" cy="720000"/>
          </a:xfrm>
          <a:prstGeom prst="rect">
            <a:avLst/>
          </a:prstGeom>
        </p:spPr>
      </p:pic>
      <p:pic>
        <p:nvPicPr>
          <p:cNvPr id="24" name="Ábra 23" descr="Felhasználók">
            <a:extLst>
              <a:ext uri="{FF2B5EF4-FFF2-40B4-BE49-F238E27FC236}">
                <a16:creationId xmlns:a16="http://schemas.microsoft.com/office/drawing/2014/main" id="{30EFD65C-ACE0-CA6B-9D13-95DC45CF37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46682" y="1680867"/>
            <a:ext cx="720000" cy="720000"/>
          </a:xfrm>
          <a:prstGeom prst="rect">
            <a:avLst/>
          </a:prstGeom>
        </p:spPr>
      </p:pic>
      <p:pic>
        <p:nvPicPr>
          <p:cNvPr id="26" name="Ábra 25" descr="Professzor">
            <a:extLst>
              <a:ext uri="{FF2B5EF4-FFF2-40B4-BE49-F238E27FC236}">
                <a16:creationId xmlns:a16="http://schemas.microsoft.com/office/drawing/2014/main" id="{980AE854-5479-8953-6956-DBD0FB65CE2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02688" y="3905408"/>
            <a:ext cx="720000" cy="720000"/>
          </a:xfrm>
          <a:prstGeom prst="rect">
            <a:avLst/>
          </a:prstGeom>
        </p:spPr>
      </p:pic>
      <p:pic>
        <p:nvPicPr>
          <p:cNvPr id="28" name="Ábra 27" descr="Programozó">
            <a:extLst>
              <a:ext uri="{FF2B5EF4-FFF2-40B4-BE49-F238E27FC236}">
                <a16:creationId xmlns:a16="http://schemas.microsoft.com/office/drawing/2014/main" id="{BE8A0E73-2D5A-0269-EADE-E19556FDDE3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69312" y="3862788"/>
            <a:ext cx="720000" cy="720000"/>
          </a:xfrm>
          <a:prstGeom prst="rect">
            <a:avLst/>
          </a:prstGeom>
        </p:spPr>
      </p:pic>
      <p:pic>
        <p:nvPicPr>
          <p:cNvPr id="30" name="Ábra 29" descr="Irodai dolgozó">
            <a:extLst>
              <a:ext uri="{FF2B5EF4-FFF2-40B4-BE49-F238E27FC236}">
                <a16:creationId xmlns:a16="http://schemas.microsoft.com/office/drawing/2014/main" id="{B018FDCA-3B4A-EB6C-70E8-40FFC5A11A0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864927" y="1680867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78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E464AC7B-CA90-2B07-960F-3EE6B94F846A}"/>
              </a:ext>
            </a:extLst>
          </p:cNvPr>
          <p:cNvSpPr txBox="1"/>
          <p:nvPr/>
        </p:nvSpPr>
        <p:spPr>
          <a:xfrm>
            <a:off x="1133138" y="1398090"/>
            <a:ext cx="9372601" cy="3264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2000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According</a:t>
            </a:r>
            <a:r>
              <a:rPr lang="hu-HU" sz="2000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000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to</a:t>
            </a:r>
            <a:r>
              <a:rPr lang="hu-HU" sz="2000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000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the</a:t>
            </a:r>
            <a:r>
              <a:rPr lang="hu-HU" sz="2000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000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majority</a:t>
            </a:r>
            <a:r>
              <a:rPr lang="hu-HU" sz="2000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 of </a:t>
            </a:r>
            <a:r>
              <a:rPr lang="hu-HU" sz="2000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the</a:t>
            </a:r>
            <a:r>
              <a:rPr lang="hu-HU" sz="2000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000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Vocational</a:t>
            </a:r>
            <a:r>
              <a:rPr lang="hu-HU" sz="2000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000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Training</a:t>
            </a:r>
            <a:r>
              <a:rPr lang="hu-HU" sz="2000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000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Centres</a:t>
            </a:r>
            <a:r>
              <a:rPr lang="hu-HU" sz="2000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, </a:t>
            </a:r>
            <a:r>
              <a:rPr lang="hu-HU" sz="2000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the</a:t>
            </a:r>
            <a:r>
              <a:rPr lang="hu-HU" sz="2000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 most </a:t>
            </a:r>
            <a:r>
              <a:rPr lang="hu-HU" sz="2000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effective</a:t>
            </a:r>
            <a:r>
              <a:rPr lang="hu-HU" sz="2000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000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activities</a:t>
            </a:r>
            <a:r>
              <a:rPr lang="hu-HU" sz="2000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000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are</a:t>
            </a:r>
            <a:r>
              <a:rPr lang="hu-HU" sz="2000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000" b="1" dirty="0" err="1">
                <a:solidFill>
                  <a:srgbClr val="662583"/>
                </a:solidFill>
                <a:latin typeface="Lucida Fax" panose="02060602050505020204" pitchFamily="18" charset="0"/>
              </a:rPr>
              <a:t>Career</a:t>
            </a:r>
            <a:r>
              <a:rPr lang="hu-HU" sz="2000" b="1" dirty="0">
                <a:solidFill>
                  <a:srgbClr val="662583"/>
                </a:solidFill>
                <a:latin typeface="Lucida Fax" panose="02060602050505020204" pitchFamily="18" charset="0"/>
              </a:rPr>
              <a:t> </a:t>
            </a:r>
            <a:r>
              <a:rPr lang="hu-HU" sz="2000" b="1" dirty="0" err="1">
                <a:solidFill>
                  <a:srgbClr val="662583"/>
                </a:solidFill>
                <a:latin typeface="Lucida Fax" panose="02060602050505020204" pitchFamily="18" charset="0"/>
              </a:rPr>
              <a:t>Exhibition</a:t>
            </a:r>
            <a:r>
              <a:rPr lang="hu-HU" sz="2000" b="1" dirty="0">
                <a:solidFill>
                  <a:srgbClr val="662583"/>
                </a:solidFill>
                <a:latin typeface="Lucida Fax" panose="02060602050505020204" pitchFamily="18" charset="0"/>
              </a:rPr>
              <a:t> and </a:t>
            </a:r>
            <a:r>
              <a:rPr lang="hu-HU" sz="2000" b="1" dirty="0" err="1">
                <a:solidFill>
                  <a:srgbClr val="662583"/>
                </a:solidFill>
                <a:latin typeface="Lucida Fax" panose="02060602050505020204" pitchFamily="18" charset="0"/>
              </a:rPr>
              <a:t>Days</a:t>
            </a:r>
            <a:r>
              <a:rPr lang="hu-HU" sz="2000" dirty="0">
                <a:solidFill>
                  <a:srgbClr val="662583"/>
                </a:solidFill>
                <a:latin typeface="Lucida Fax" panose="02060602050505020204" pitchFamily="18" charset="0"/>
              </a:rPr>
              <a:t>, </a:t>
            </a:r>
            <a:r>
              <a:rPr lang="hu-HU" sz="2000" b="1" dirty="0">
                <a:solidFill>
                  <a:srgbClr val="662583"/>
                </a:solidFill>
                <a:latin typeface="Lucida Fax" panose="02060602050505020204" pitchFamily="18" charset="0"/>
              </a:rPr>
              <a:t>Roadshows, Open </a:t>
            </a:r>
            <a:r>
              <a:rPr lang="hu-HU" sz="2000" b="1" dirty="0" err="1">
                <a:solidFill>
                  <a:srgbClr val="662583"/>
                </a:solidFill>
                <a:latin typeface="Lucida Fax" panose="02060602050505020204" pitchFamily="18" charset="0"/>
              </a:rPr>
              <a:t>School</a:t>
            </a:r>
            <a:r>
              <a:rPr lang="hu-HU" sz="2000" b="1" dirty="0">
                <a:solidFill>
                  <a:srgbClr val="662583"/>
                </a:solidFill>
                <a:latin typeface="Lucida Fax" panose="02060602050505020204" pitchFamily="18" charset="0"/>
              </a:rPr>
              <a:t> </a:t>
            </a:r>
            <a:r>
              <a:rPr lang="hu-HU" sz="2000" b="1" dirty="0" err="1">
                <a:solidFill>
                  <a:srgbClr val="662583"/>
                </a:solidFill>
                <a:latin typeface="Lucida Fax" panose="02060602050505020204" pitchFamily="18" charset="0"/>
              </a:rPr>
              <a:t>Days</a:t>
            </a:r>
            <a:r>
              <a:rPr lang="hu-HU" sz="2000" dirty="0">
                <a:solidFill>
                  <a:srgbClr val="662583"/>
                </a:solidFill>
                <a:latin typeface="Lucida Fax" panose="02060602050505020204" pitchFamily="18" charset="0"/>
              </a:rPr>
              <a:t>, </a:t>
            </a:r>
            <a:r>
              <a:rPr lang="hu-HU" sz="2000" dirty="0">
                <a:latin typeface="Lucida Fax" panose="02060602050505020204" pitchFamily="18" charset="0"/>
              </a:rPr>
              <a:t>and </a:t>
            </a:r>
            <a:r>
              <a:rPr lang="hu-HU" sz="2000" b="1" dirty="0" err="1">
                <a:solidFill>
                  <a:srgbClr val="808123"/>
                </a:solidFill>
                <a:latin typeface="Lucida Fax" panose="02060602050505020204" pitchFamily="18" charset="0"/>
              </a:rPr>
              <a:t>Parents</a:t>
            </a:r>
            <a:r>
              <a:rPr lang="hu-HU" sz="2000" b="1" dirty="0">
                <a:solidFill>
                  <a:srgbClr val="808123"/>
                </a:solidFill>
                <a:latin typeface="Lucida Fax" panose="02060602050505020204" pitchFamily="18" charset="0"/>
              </a:rPr>
              <a:t>’ </a:t>
            </a:r>
            <a:r>
              <a:rPr lang="hu-HU" sz="2000" b="1" dirty="0" err="1">
                <a:solidFill>
                  <a:srgbClr val="808123"/>
                </a:solidFill>
                <a:latin typeface="Lucida Fax" panose="02060602050505020204" pitchFamily="18" charset="0"/>
              </a:rPr>
              <a:t>meetings</a:t>
            </a:r>
            <a:r>
              <a:rPr lang="hu-HU" sz="2000" b="1" dirty="0">
                <a:solidFill>
                  <a:srgbClr val="808123"/>
                </a:solidFill>
                <a:latin typeface="Lucida Fax" panose="02060602050505020204" pitchFamily="18" charset="0"/>
              </a:rPr>
              <a:t> </a:t>
            </a:r>
            <a:r>
              <a:rPr lang="hu-HU" sz="2000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organized</a:t>
            </a:r>
            <a:r>
              <a:rPr lang="hu-HU" sz="2000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000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together</a:t>
            </a:r>
            <a:r>
              <a:rPr lang="hu-HU" sz="2000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000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with</a:t>
            </a:r>
            <a:r>
              <a:rPr lang="hu-HU" sz="2000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000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the</a:t>
            </a:r>
            <a:r>
              <a:rPr lang="hu-HU" sz="2000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000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dual</a:t>
            </a:r>
            <a:r>
              <a:rPr lang="hu-HU" sz="2000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 partners. </a:t>
            </a:r>
          </a:p>
          <a:p>
            <a:pPr algn="just">
              <a:lnSpc>
                <a:spcPct val="150000"/>
              </a:lnSpc>
            </a:pPr>
            <a:endParaRPr lang="hu-HU" sz="2000" b="1" dirty="0">
              <a:latin typeface="Lucida Fax" panose="02060602050505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hu-HU" sz="20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It</a:t>
            </a:r>
            <a:r>
              <a:rPr lang="hu-HU" sz="2000" b="1" dirty="0">
                <a:solidFill>
                  <a:srgbClr val="0F70B7"/>
                </a:solidFill>
                <a:latin typeface="Lucida Fax" panose="02060602050505020204" pitchFamily="18" charset="0"/>
              </a:rPr>
              <a:t> is </a:t>
            </a:r>
            <a:r>
              <a:rPr lang="hu-HU" sz="20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important</a:t>
            </a:r>
            <a:r>
              <a:rPr lang="hu-HU" sz="20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0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to</a:t>
            </a:r>
            <a:r>
              <a:rPr lang="hu-HU" sz="20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0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promote</a:t>
            </a:r>
            <a:r>
              <a:rPr lang="hu-HU" sz="20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0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the</a:t>
            </a:r>
            <a:r>
              <a:rPr lang="hu-HU" sz="20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0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vocational</a:t>
            </a:r>
            <a:r>
              <a:rPr lang="hu-HU" sz="20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0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training</a:t>
            </a:r>
            <a:r>
              <a:rPr lang="hu-HU" sz="20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0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system</a:t>
            </a:r>
            <a:r>
              <a:rPr lang="hu-HU" sz="20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0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on</a:t>
            </a:r>
            <a:r>
              <a:rPr lang="hu-HU" sz="20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0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all</a:t>
            </a:r>
            <a:r>
              <a:rPr lang="hu-HU" sz="20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0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channels</a:t>
            </a:r>
            <a:r>
              <a:rPr lang="hu-HU" sz="2000" b="1" dirty="0">
                <a:solidFill>
                  <a:srgbClr val="0F70B7"/>
                </a:solidFill>
                <a:latin typeface="Lucida Fax" panose="02060602050505020204" pitchFamily="18" charset="0"/>
              </a:rPr>
              <a:t>.</a:t>
            </a:r>
            <a:endParaRPr lang="hu-HU" sz="2000" dirty="0">
              <a:solidFill>
                <a:srgbClr val="0F70B7"/>
              </a:solidFill>
              <a:latin typeface="Lucida Fax" panose="02060602050505020204" pitchFamily="18" charset="0"/>
            </a:endParaRP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33CAF802-4684-F3EF-CBA8-B2B27EEDF7CE}"/>
              </a:ext>
            </a:extLst>
          </p:cNvPr>
          <p:cNvGrpSpPr/>
          <p:nvPr/>
        </p:nvGrpSpPr>
        <p:grpSpPr>
          <a:xfrm>
            <a:off x="10078791" y="3900601"/>
            <a:ext cx="1960141" cy="2313167"/>
            <a:chOff x="1546818" y="1430606"/>
            <a:chExt cx="3766861" cy="4445282"/>
          </a:xfrm>
          <a:solidFill>
            <a:srgbClr val="2E3E1A"/>
          </a:solidFill>
        </p:grpSpPr>
        <p:sp>
          <p:nvSpPr>
            <p:cNvPr id="5" name="Oval 19">
              <a:extLst>
                <a:ext uri="{FF2B5EF4-FFF2-40B4-BE49-F238E27FC236}">
                  <a16:creationId xmlns:a16="http://schemas.microsoft.com/office/drawing/2014/main" id="{DD3CBA72-F65A-980E-4FCB-549D406D8A0E}"/>
                </a:ext>
              </a:extLst>
            </p:cNvPr>
            <p:cNvSpPr/>
            <p:nvPr/>
          </p:nvSpPr>
          <p:spPr>
            <a:xfrm>
              <a:off x="1546818" y="5636259"/>
              <a:ext cx="3766861" cy="239629"/>
            </a:xfrm>
            <a:prstGeom prst="ellipse">
              <a:avLst/>
            </a:prstGeom>
            <a:solidFill>
              <a:srgbClr val="0F7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Nova Cond" panose="02060506020205020403" pitchFamily="18" charset="0"/>
              </a:endParaRPr>
            </a:p>
          </p:txBody>
        </p:sp>
        <p:grpSp>
          <p:nvGrpSpPr>
            <p:cNvPr id="6" name="Csoportba foglalás 5">
              <a:extLst>
                <a:ext uri="{FF2B5EF4-FFF2-40B4-BE49-F238E27FC236}">
                  <a16:creationId xmlns:a16="http://schemas.microsoft.com/office/drawing/2014/main" id="{7AD59A23-E5EA-7936-9F10-138DEECA2AAE}"/>
                </a:ext>
              </a:extLst>
            </p:cNvPr>
            <p:cNvGrpSpPr/>
            <p:nvPr/>
          </p:nvGrpSpPr>
          <p:grpSpPr>
            <a:xfrm>
              <a:off x="1824012" y="1430606"/>
              <a:ext cx="3359467" cy="4325468"/>
              <a:chOff x="1824012" y="1430606"/>
              <a:chExt cx="3359467" cy="4325468"/>
            </a:xfrm>
            <a:grpFill/>
          </p:grpSpPr>
          <p:grpSp>
            <p:nvGrpSpPr>
              <p:cNvPr id="7" name="Group 3">
                <a:extLst>
                  <a:ext uri="{FF2B5EF4-FFF2-40B4-BE49-F238E27FC236}">
                    <a16:creationId xmlns:a16="http://schemas.microsoft.com/office/drawing/2014/main" id="{446259D2-1C6E-F858-A685-413161493727}"/>
                  </a:ext>
                </a:extLst>
              </p:cNvPr>
              <p:cNvGrpSpPr/>
              <p:nvPr/>
            </p:nvGrpSpPr>
            <p:grpSpPr>
              <a:xfrm>
                <a:off x="1824012" y="1430606"/>
                <a:ext cx="3359467" cy="4325468"/>
                <a:chOff x="1954212" y="1428826"/>
                <a:chExt cx="3359467" cy="4325468"/>
              </a:xfrm>
              <a:grpFill/>
            </p:grpSpPr>
            <p:sp>
              <p:nvSpPr>
                <p:cNvPr id="10" name="Freeform 6">
                  <a:extLst>
                    <a:ext uri="{FF2B5EF4-FFF2-40B4-BE49-F238E27FC236}">
                      <a16:creationId xmlns:a16="http://schemas.microsoft.com/office/drawing/2014/main" id="{5C066D27-D2F3-3C0F-8505-24AEE9E655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8823" y="5068250"/>
                  <a:ext cx="79987" cy="116905"/>
                </a:xfrm>
                <a:custGeom>
                  <a:avLst/>
                  <a:gdLst>
                    <a:gd name="T0" fmla="*/ 0 w 13"/>
                    <a:gd name="T1" fmla="*/ 3 h 19"/>
                    <a:gd name="T2" fmla="*/ 4 w 13"/>
                    <a:gd name="T3" fmla="*/ 0 h 19"/>
                    <a:gd name="T4" fmla="*/ 10 w 13"/>
                    <a:gd name="T5" fmla="*/ 5 h 19"/>
                    <a:gd name="T6" fmla="*/ 5 w 13"/>
                    <a:gd name="T7" fmla="*/ 18 h 19"/>
                    <a:gd name="T8" fmla="*/ 0 w 13"/>
                    <a:gd name="T9" fmla="*/ 15 h 19"/>
                    <a:gd name="T10" fmla="*/ 0 w 13"/>
                    <a:gd name="T11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9">
                      <a:moveTo>
                        <a:pt x="0" y="3"/>
                      </a:moveTo>
                      <a:cubicBezTo>
                        <a:pt x="2" y="2"/>
                        <a:pt x="3" y="1"/>
                        <a:pt x="4" y="0"/>
                      </a:cubicBezTo>
                      <a:cubicBezTo>
                        <a:pt x="6" y="2"/>
                        <a:pt x="8" y="3"/>
                        <a:pt x="10" y="5"/>
                      </a:cubicBezTo>
                      <a:cubicBezTo>
                        <a:pt x="13" y="10"/>
                        <a:pt x="11" y="17"/>
                        <a:pt x="5" y="18"/>
                      </a:cubicBezTo>
                      <a:cubicBezTo>
                        <a:pt x="4" y="19"/>
                        <a:pt x="2" y="17"/>
                        <a:pt x="0" y="15"/>
                      </a:cubicBezTo>
                      <a:cubicBezTo>
                        <a:pt x="7" y="11"/>
                        <a:pt x="5" y="7"/>
                        <a:pt x="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F39"/>
                    </a:solidFill>
                    <a:effectLst/>
                    <a:uLnTx/>
                    <a:uFillTx/>
                    <a:latin typeface="Rockwell Nova Cond" panose="02060506020205020403" pitchFamily="18" charset="0"/>
                  </a:endParaRPr>
                </a:p>
              </p:txBody>
            </p:sp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57F9EF13-C50E-A2F2-05C9-D19811AB28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9953" y="2653247"/>
                  <a:ext cx="55376" cy="67682"/>
                </a:xfrm>
                <a:custGeom>
                  <a:avLst/>
                  <a:gdLst>
                    <a:gd name="T0" fmla="*/ 0 w 9"/>
                    <a:gd name="T1" fmla="*/ 10 h 11"/>
                    <a:gd name="T2" fmla="*/ 2 w 9"/>
                    <a:gd name="T3" fmla="*/ 1 h 11"/>
                    <a:gd name="T4" fmla="*/ 8 w 9"/>
                    <a:gd name="T5" fmla="*/ 1 h 11"/>
                    <a:gd name="T6" fmla="*/ 9 w 9"/>
                    <a:gd name="T7" fmla="*/ 3 h 11"/>
                    <a:gd name="T8" fmla="*/ 8 w 9"/>
                    <a:gd name="T9" fmla="*/ 4 h 11"/>
                    <a:gd name="T10" fmla="*/ 2 w 9"/>
                    <a:gd name="T11" fmla="*/ 11 h 11"/>
                    <a:gd name="T12" fmla="*/ 0 w 9"/>
                    <a:gd name="T13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1">
                      <a:moveTo>
                        <a:pt x="0" y="10"/>
                      </a:moveTo>
                      <a:cubicBezTo>
                        <a:pt x="1" y="7"/>
                        <a:pt x="1" y="4"/>
                        <a:pt x="2" y="1"/>
                      </a:cubicBezTo>
                      <a:cubicBezTo>
                        <a:pt x="2" y="0"/>
                        <a:pt x="6" y="1"/>
                        <a:pt x="8" y="1"/>
                      </a:cubicBezTo>
                      <a:cubicBezTo>
                        <a:pt x="9" y="1"/>
                        <a:pt x="9" y="2"/>
                        <a:pt x="9" y="3"/>
                      </a:cubicBezTo>
                      <a:cubicBezTo>
                        <a:pt x="9" y="3"/>
                        <a:pt x="8" y="4"/>
                        <a:pt x="8" y="4"/>
                      </a:cubicBezTo>
                      <a:cubicBezTo>
                        <a:pt x="3" y="3"/>
                        <a:pt x="2" y="7"/>
                        <a:pt x="2" y="11"/>
                      </a:cubicBezTo>
                      <a:cubicBezTo>
                        <a:pt x="1" y="11"/>
                        <a:pt x="1" y="10"/>
                        <a:pt x="0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F39"/>
                    </a:solidFill>
                    <a:effectLst/>
                    <a:uLnTx/>
                    <a:uFillTx/>
                    <a:latin typeface="Rockwell Nova Cond" panose="02060506020205020403" pitchFamily="18" charset="0"/>
                  </a:endParaRPr>
                </a:p>
              </p:txBody>
            </p:sp>
            <p:sp>
              <p:nvSpPr>
                <p:cNvPr id="12" name="Freeform 9">
                  <a:extLst>
                    <a:ext uri="{FF2B5EF4-FFF2-40B4-BE49-F238E27FC236}">
                      <a16:creationId xmlns:a16="http://schemas.microsoft.com/office/drawing/2014/main" id="{BA5F4F94-FE6B-F51D-E36C-ADB18B9AF8B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54212" y="1428826"/>
                  <a:ext cx="3359467" cy="4325468"/>
                </a:xfrm>
                <a:custGeom>
                  <a:avLst/>
                  <a:gdLst>
                    <a:gd name="T0" fmla="*/ 519 w 543"/>
                    <a:gd name="T1" fmla="*/ 420 h 700"/>
                    <a:gd name="T2" fmla="*/ 452 w 543"/>
                    <a:gd name="T3" fmla="*/ 344 h 700"/>
                    <a:gd name="T4" fmla="*/ 451 w 543"/>
                    <a:gd name="T5" fmla="*/ 131 h 700"/>
                    <a:gd name="T6" fmla="*/ 353 w 543"/>
                    <a:gd name="T7" fmla="*/ 120 h 700"/>
                    <a:gd name="T8" fmla="*/ 350 w 543"/>
                    <a:gd name="T9" fmla="*/ 120 h 700"/>
                    <a:gd name="T10" fmla="*/ 347 w 543"/>
                    <a:gd name="T11" fmla="*/ 93 h 700"/>
                    <a:gd name="T12" fmla="*/ 309 w 543"/>
                    <a:gd name="T13" fmla="*/ 76 h 700"/>
                    <a:gd name="T14" fmla="*/ 273 w 543"/>
                    <a:gd name="T15" fmla="*/ 18 h 700"/>
                    <a:gd name="T16" fmla="*/ 261 w 543"/>
                    <a:gd name="T17" fmla="*/ 10 h 700"/>
                    <a:gd name="T18" fmla="*/ 234 w 543"/>
                    <a:gd name="T19" fmla="*/ 2 h 700"/>
                    <a:gd name="T20" fmla="*/ 231 w 543"/>
                    <a:gd name="T21" fmla="*/ 2 h 700"/>
                    <a:gd name="T22" fmla="*/ 150 w 543"/>
                    <a:gd name="T23" fmla="*/ 69 h 700"/>
                    <a:gd name="T24" fmla="*/ 123 w 543"/>
                    <a:gd name="T25" fmla="*/ 75 h 700"/>
                    <a:gd name="T26" fmla="*/ 105 w 543"/>
                    <a:gd name="T27" fmla="*/ 114 h 700"/>
                    <a:gd name="T28" fmla="*/ 18 w 543"/>
                    <a:gd name="T29" fmla="*/ 120 h 700"/>
                    <a:gd name="T30" fmla="*/ 0 w 543"/>
                    <a:gd name="T31" fmla="*/ 371 h 700"/>
                    <a:gd name="T32" fmla="*/ 0 w 543"/>
                    <a:gd name="T33" fmla="*/ 606 h 700"/>
                    <a:gd name="T34" fmla="*/ 0 w 543"/>
                    <a:gd name="T35" fmla="*/ 607 h 700"/>
                    <a:gd name="T36" fmla="*/ 19 w 543"/>
                    <a:gd name="T37" fmla="*/ 621 h 700"/>
                    <a:gd name="T38" fmla="*/ 206 w 543"/>
                    <a:gd name="T39" fmla="*/ 625 h 700"/>
                    <a:gd name="T40" fmla="*/ 321 w 543"/>
                    <a:gd name="T41" fmla="*/ 695 h 700"/>
                    <a:gd name="T42" fmla="*/ 478 w 543"/>
                    <a:gd name="T43" fmla="*/ 651 h 700"/>
                    <a:gd name="T44" fmla="*/ 538 w 543"/>
                    <a:gd name="T45" fmla="*/ 473 h 700"/>
                    <a:gd name="T46" fmla="*/ 215 w 543"/>
                    <a:gd name="T47" fmla="*/ 35 h 700"/>
                    <a:gd name="T48" fmla="*/ 255 w 543"/>
                    <a:gd name="T49" fmla="*/ 45 h 700"/>
                    <a:gd name="T50" fmla="*/ 261 w 543"/>
                    <a:gd name="T51" fmla="*/ 51 h 700"/>
                    <a:gd name="T52" fmla="*/ 271 w 543"/>
                    <a:gd name="T53" fmla="*/ 76 h 700"/>
                    <a:gd name="T54" fmla="*/ 181 w 543"/>
                    <a:gd name="T55" fmla="*/ 75 h 700"/>
                    <a:gd name="T56" fmla="*/ 137 w 543"/>
                    <a:gd name="T57" fmla="*/ 107 h 700"/>
                    <a:gd name="T58" fmla="*/ 309 w 543"/>
                    <a:gd name="T59" fmla="*/ 108 h 700"/>
                    <a:gd name="T60" fmla="*/ 315 w 543"/>
                    <a:gd name="T61" fmla="*/ 160 h 700"/>
                    <a:gd name="T62" fmla="*/ 261 w 543"/>
                    <a:gd name="T63" fmla="*/ 166 h 700"/>
                    <a:gd name="T64" fmla="*/ 136 w 543"/>
                    <a:gd name="T65" fmla="*/ 160 h 700"/>
                    <a:gd name="T66" fmla="*/ 183 w 543"/>
                    <a:gd name="T67" fmla="*/ 588 h 700"/>
                    <a:gd name="T68" fmla="*/ 32 w 543"/>
                    <a:gd name="T69" fmla="*/ 290 h 700"/>
                    <a:gd name="T70" fmla="*/ 38 w 543"/>
                    <a:gd name="T71" fmla="*/ 152 h 700"/>
                    <a:gd name="T72" fmla="*/ 105 w 543"/>
                    <a:gd name="T73" fmla="*/ 158 h 700"/>
                    <a:gd name="T74" fmla="*/ 123 w 543"/>
                    <a:gd name="T75" fmla="*/ 197 h 700"/>
                    <a:gd name="T76" fmla="*/ 329 w 543"/>
                    <a:gd name="T77" fmla="*/ 197 h 700"/>
                    <a:gd name="T78" fmla="*/ 347 w 543"/>
                    <a:gd name="T79" fmla="*/ 158 h 700"/>
                    <a:gd name="T80" fmla="*/ 382 w 543"/>
                    <a:gd name="T81" fmla="*/ 152 h 700"/>
                    <a:gd name="T82" fmla="*/ 420 w 543"/>
                    <a:gd name="T83" fmla="*/ 157 h 700"/>
                    <a:gd name="T84" fmla="*/ 420 w 543"/>
                    <a:gd name="T85" fmla="*/ 327 h 700"/>
                    <a:gd name="T86" fmla="*/ 404 w 543"/>
                    <a:gd name="T87" fmla="*/ 329 h 700"/>
                    <a:gd name="T88" fmla="*/ 276 w 543"/>
                    <a:gd name="T89" fmla="*/ 339 h 700"/>
                    <a:gd name="T90" fmla="*/ 175 w 543"/>
                    <a:gd name="T91" fmla="*/ 452 h 700"/>
                    <a:gd name="T92" fmla="*/ 507 w 543"/>
                    <a:gd name="T93" fmla="*/ 536 h 700"/>
                    <a:gd name="T94" fmla="*/ 391 w 543"/>
                    <a:gd name="T95" fmla="*/ 661 h 700"/>
                    <a:gd name="T96" fmla="*/ 282 w 543"/>
                    <a:gd name="T97" fmla="*/ 648 h 700"/>
                    <a:gd name="T98" fmla="*/ 211 w 543"/>
                    <a:gd name="T99" fmla="*/ 572 h 700"/>
                    <a:gd name="T100" fmla="*/ 278 w 543"/>
                    <a:gd name="T101" fmla="*/ 374 h 700"/>
                    <a:gd name="T102" fmla="*/ 481 w 543"/>
                    <a:gd name="T103" fmla="*/ 421 h 700"/>
                    <a:gd name="T104" fmla="*/ 507 w 543"/>
                    <a:gd name="T105" fmla="*/ 536 h 7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543" h="700">
                      <a:moveTo>
                        <a:pt x="538" y="473"/>
                      </a:moveTo>
                      <a:cubicBezTo>
                        <a:pt x="534" y="454"/>
                        <a:pt x="528" y="437"/>
                        <a:pt x="519" y="420"/>
                      </a:cubicBezTo>
                      <a:cubicBezTo>
                        <a:pt x="504" y="393"/>
                        <a:pt x="483" y="370"/>
                        <a:pt x="457" y="353"/>
                      </a:cubicBezTo>
                      <a:cubicBezTo>
                        <a:pt x="453" y="351"/>
                        <a:pt x="452" y="348"/>
                        <a:pt x="452" y="344"/>
                      </a:cubicBezTo>
                      <a:cubicBezTo>
                        <a:pt x="452" y="276"/>
                        <a:pt x="452" y="208"/>
                        <a:pt x="452" y="140"/>
                      </a:cubicBezTo>
                      <a:cubicBezTo>
                        <a:pt x="452" y="137"/>
                        <a:pt x="452" y="134"/>
                        <a:pt x="451" y="131"/>
                      </a:cubicBezTo>
                      <a:cubicBezTo>
                        <a:pt x="448" y="123"/>
                        <a:pt x="442" y="120"/>
                        <a:pt x="434" y="120"/>
                      </a:cubicBezTo>
                      <a:cubicBezTo>
                        <a:pt x="407" y="120"/>
                        <a:pt x="380" y="120"/>
                        <a:pt x="353" y="120"/>
                      </a:cubicBezTo>
                      <a:cubicBezTo>
                        <a:pt x="352" y="120"/>
                        <a:pt x="351" y="120"/>
                        <a:pt x="350" y="120"/>
                      </a:cubicBezTo>
                      <a:cubicBezTo>
                        <a:pt x="350" y="120"/>
                        <a:pt x="350" y="120"/>
                        <a:pt x="350" y="120"/>
                      </a:cubicBezTo>
                      <a:cubicBezTo>
                        <a:pt x="347" y="120"/>
                        <a:pt x="347" y="119"/>
                        <a:pt x="347" y="114"/>
                      </a:cubicBezTo>
                      <a:cubicBezTo>
                        <a:pt x="347" y="107"/>
                        <a:pt x="347" y="100"/>
                        <a:pt x="347" y="93"/>
                      </a:cubicBezTo>
                      <a:cubicBezTo>
                        <a:pt x="347" y="81"/>
                        <a:pt x="341" y="76"/>
                        <a:pt x="329" y="76"/>
                      </a:cubicBezTo>
                      <a:cubicBezTo>
                        <a:pt x="322" y="75"/>
                        <a:pt x="316" y="75"/>
                        <a:pt x="309" y="76"/>
                      </a:cubicBezTo>
                      <a:cubicBezTo>
                        <a:pt x="304" y="76"/>
                        <a:pt x="303" y="74"/>
                        <a:pt x="302" y="69"/>
                      </a:cubicBezTo>
                      <a:cubicBezTo>
                        <a:pt x="300" y="48"/>
                        <a:pt x="290" y="31"/>
                        <a:pt x="273" y="18"/>
                      </a:cubicBezTo>
                      <a:cubicBezTo>
                        <a:pt x="269" y="15"/>
                        <a:pt x="265" y="13"/>
                        <a:pt x="261" y="10"/>
                      </a:cubicBezTo>
                      <a:cubicBezTo>
                        <a:pt x="261" y="10"/>
                        <a:pt x="261" y="10"/>
                        <a:pt x="261" y="10"/>
                      </a:cubicBezTo>
                      <a:cubicBezTo>
                        <a:pt x="259" y="9"/>
                        <a:pt x="257" y="8"/>
                        <a:pt x="255" y="8"/>
                      </a:cubicBezTo>
                      <a:cubicBezTo>
                        <a:pt x="249" y="5"/>
                        <a:pt x="242" y="3"/>
                        <a:pt x="234" y="2"/>
                      </a:cubicBezTo>
                      <a:cubicBezTo>
                        <a:pt x="233" y="2"/>
                        <a:pt x="232" y="2"/>
                        <a:pt x="231" y="2"/>
                      </a:cubicBezTo>
                      <a:cubicBezTo>
                        <a:pt x="231" y="2"/>
                        <a:pt x="231" y="2"/>
                        <a:pt x="231" y="2"/>
                      </a:cubicBezTo>
                      <a:cubicBezTo>
                        <a:pt x="212" y="0"/>
                        <a:pt x="194" y="6"/>
                        <a:pt x="179" y="18"/>
                      </a:cubicBezTo>
                      <a:cubicBezTo>
                        <a:pt x="162" y="31"/>
                        <a:pt x="152" y="48"/>
                        <a:pt x="150" y="69"/>
                      </a:cubicBezTo>
                      <a:cubicBezTo>
                        <a:pt x="149" y="74"/>
                        <a:pt x="148" y="76"/>
                        <a:pt x="143" y="75"/>
                      </a:cubicBezTo>
                      <a:cubicBezTo>
                        <a:pt x="136" y="75"/>
                        <a:pt x="129" y="75"/>
                        <a:pt x="123" y="75"/>
                      </a:cubicBezTo>
                      <a:cubicBezTo>
                        <a:pt x="111" y="75"/>
                        <a:pt x="105" y="81"/>
                        <a:pt x="105" y="93"/>
                      </a:cubicBezTo>
                      <a:cubicBezTo>
                        <a:pt x="105" y="100"/>
                        <a:pt x="105" y="107"/>
                        <a:pt x="105" y="114"/>
                      </a:cubicBezTo>
                      <a:cubicBezTo>
                        <a:pt x="105" y="120"/>
                        <a:pt x="105" y="120"/>
                        <a:pt x="98" y="120"/>
                      </a:cubicBezTo>
                      <a:cubicBezTo>
                        <a:pt x="72" y="120"/>
                        <a:pt x="45" y="121"/>
                        <a:pt x="18" y="120"/>
                      </a:cubicBezTo>
                      <a:cubicBezTo>
                        <a:pt x="7" y="120"/>
                        <a:pt x="0" y="127"/>
                        <a:pt x="0" y="139"/>
                      </a:cubicBezTo>
                      <a:cubicBezTo>
                        <a:pt x="0" y="216"/>
                        <a:pt x="0" y="293"/>
                        <a:pt x="0" y="371"/>
                      </a:cubicBezTo>
                      <a:cubicBezTo>
                        <a:pt x="0" y="448"/>
                        <a:pt x="0" y="526"/>
                        <a:pt x="0" y="603"/>
                      </a:cubicBezTo>
                      <a:cubicBezTo>
                        <a:pt x="0" y="604"/>
                        <a:pt x="0" y="605"/>
                        <a:pt x="0" y="606"/>
                      </a:cubicBezTo>
                      <a:cubicBezTo>
                        <a:pt x="0" y="607"/>
                        <a:pt x="0" y="607"/>
                        <a:pt x="0" y="607"/>
                      </a:cubicBezTo>
                      <a:cubicBezTo>
                        <a:pt x="0" y="607"/>
                        <a:pt x="0" y="607"/>
                        <a:pt x="0" y="607"/>
                      </a:cubicBezTo>
                      <a:cubicBezTo>
                        <a:pt x="1" y="609"/>
                        <a:pt x="1" y="610"/>
                        <a:pt x="1" y="611"/>
                      </a:cubicBezTo>
                      <a:cubicBezTo>
                        <a:pt x="4" y="619"/>
                        <a:pt x="11" y="621"/>
                        <a:pt x="19" y="621"/>
                      </a:cubicBezTo>
                      <a:cubicBezTo>
                        <a:pt x="78" y="621"/>
                        <a:pt x="138" y="621"/>
                        <a:pt x="197" y="621"/>
                      </a:cubicBezTo>
                      <a:cubicBezTo>
                        <a:pt x="201" y="621"/>
                        <a:pt x="203" y="622"/>
                        <a:pt x="206" y="625"/>
                      </a:cubicBezTo>
                      <a:cubicBezTo>
                        <a:pt x="216" y="636"/>
                        <a:pt x="226" y="647"/>
                        <a:pt x="237" y="657"/>
                      </a:cubicBezTo>
                      <a:cubicBezTo>
                        <a:pt x="261" y="677"/>
                        <a:pt x="290" y="689"/>
                        <a:pt x="321" y="695"/>
                      </a:cubicBezTo>
                      <a:cubicBezTo>
                        <a:pt x="350" y="700"/>
                        <a:pt x="378" y="698"/>
                        <a:pt x="406" y="690"/>
                      </a:cubicBezTo>
                      <a:cubicBezTo>
                        <a:pt x="433" y="682"/>
                        <a:pt x="457" y="669"/>
                        <a:pt x="478" y="651"/>
                      </a:cubicBezTo>
                      <a:cubicBezTo>
                        <a:pt x="511" y="621"/>
                        <a:pt x="532" y="584"/>
                        <a:pt x="539" y="540"/>
                      </a:cubicBezTo>
                      <a:cubicBezTo>
                        <a:pt x="543" y="518"/>
                        <a:pt x="542" y="495"/>
                        <a:pt x="538" y="473"/>
                      </a:cubicBezTo>
                      <a:close/>
                      <a:moveTo>
                        <a:pt x="197" y="44"/>
                      </a:moveTo>
                      <a:cubicBezTo>
                        <a:pt x="202" y="40"/>
                        <a:pt x="209" y="36"/>
                        <a:pt x="215" y="35"/>
                      </a:cubicBezTo>
                      <a:cubicBezTo>
                        <a:pt x="215" y="35"/>
                        <a:pt x="215" y="35"/>
                        <a:pt x="215" y="35"/>
                      </a:cubicBezTo>
                      <a:cubicBezTo>
                        <a:pt x="229" y="32"/>
                        <a:pt x="244" y="35"/>
                        <a:pt x="255" y="45"/>
                      </a:cubicBezTo>
                      <a:cubicBezTo>
                        <a:pt x="257" y="46"/>
                        <a:pt x="259" y="48"/>
                        <a:pt x="261" y="50"/>
                      </a:cubicBezTo>
                      <a:cubicBezTo>
                        <a:pt x="261" y="50"/>
                        <a:pt x="261" y="51"/>
                        <a:pt x="261" y="51"/>
                      </a:cubicBezTo>
                      <a:cubicBezTo>
                        <a:pt x="261" y="51"/>
                        <a:pt x="261" y="51"/>
                        <a:pt x="261" y="51"/>
                      </a:cubicBezTo>
                      <a:cubicBezTo>
                        <a:pt x="267" y="57"/>
                        <a:pt x="270" y="65"/>
                        <a:pt x="271" y="76"/>
                      </a:cubicBezTo>
                      <a:cubicBezTo>
                        <a:pt x="268" y="76"/>
                        <a:pt x="212" y="75"/>
                        <a:pt x="188" y="75"/>
                      </a:cubicBezTo>
                      <a:cubicBezTo>
                        <a:pt x="186" y="75"/>
                        <a:pt x="184" y="75"/>
                        <a:pt x="181" y="75"/>
                      </a:cubicBezTo>
                      <a:cubicBezTo>
                        <a:pt x="182" y="62"/>
                        <a:pt x="188" y="52"/>
                        <a:pt x="197" y="44"/>
                      </a:cubicBezTo>
                      <a:close/>
                      <a:moveTo>
                        <a:pt x="137" y="107"/>
                      </a:moveTo>
                      <a:cubicBezTo>
                        <a:pt x="139" y="107"/>
                        <a:pt x="141" y="107"/>
                        <a:pt x="142" y="107"/>
                      </a:cubicBezTo>
                      <a:cubicBezTo>
                        <a:pt x="167" y="107"/>
                        <a:pt x="278" y="108"/>
                        <a:pt x="309" y="108"/>
                      </a:cubicBezTo>
                      <a:cubicBezTo>
                        <a:pt x="311" y="108"/>
                        <a:pt x="313" y="108"/>
                        <a:pt x="315" y="108"/>
                      </a:cubicBezTo>
                      <a:cubicBezTo>
                        <a:pt x="315" y="110"/>
                        <a:pt x="315" y="145"/>
                        <a:pt x="315" y="160"/>
                      </a:cubicBezTo>
                      <a:cubicBezTo>
                        <a:pt x="315" y="165"/>
                        <a:pt x="314" y="166"/>
                        <a:pt x="310" y="166"/>
                      </a:cubicBezTo>
                      <a:cubicBezTo>
                        <a:pt x="293" y="166"/>
                        <a:pt x="261" y="166"/>
                        <a:pt x="261" y="166"/>
                      </a:cubicBezTo>
                      <a:cubicBezTo>
                        <a:pt x="221" y="165"/>
                        <a:pt x="182" y="165"/>
                        <a:pt x="142" y="166"/>
                      </a:cubicBezTo>
                      <a:cubicBezTo>
                        <a:pt x="138" y="166"/>
                        <a:pt x="136" y="165"/>
                        <a:pt x="136" y="160"/>
                      </a:cubicBezTo>
                      <a:cubicBezTo>
                        <a:pt x="137" y="144"/>
                        <a:pt x="137" y="123"/>
                        <a:pt x="137" y="107"/>
                      </a:cubicBezTo>
                      <a:close/>
                      <a:moveTo>
                        <a:pt x="183" y="588"/>
                      </a:moveTo>
                      <a:cubicBezTo>
                        <a:pt x="159" y="589"/>
                        <a:pt x="31" y="587"/>
                        <a:pt x="31" y="587"/>
                      </a:cubicBezTo>
                      <a:cubicBezTo>
                        <a:pt x="31" y="587"/>
                        <a:pt x="32" y="374"/>
                        <a:pt x="32" y="290"/>
                      </a:cubicBezTo>
                      <a:cubicBezTo>
                        <a:pt x="32" y="246"/>
                        <a:pt x="32" y="202"/>
                        <a:pt x="32" y="158"/>
                      </a:cubicBezTo>
                      <a:cubicBezTo>
                        <a:pt x="32" y="154"/>
                        <a:pt x="33" y="152"/>
                        <a:pt x="38" y="152"/>
                      </a:cubicBezTo>
                      <a:cubicBezTo>
                        <a:pt x="58" y="152"/>
                        <a:pt x="79" y="152"/>
                        <a:pt x="99" y="152"/>
                      </a:cubicBezTo>
                      <a:cubicBezTo>
                        <a:pt x="104" y="152"/>
                        <a:pt x="105" y="154"/>
                        <a:pt x="105" y="158"/>
                      </a:cubicBezTo>
                      <a:cubicBezTo>
                        <a:pt x="105" y="165"/>
                        <a:pt x="105" y="173"/>
                        <a:pt x="105" y="180"/>
                      </a:cubicBezTo>
                      <a:cubicBezTo>
                        <a:pt x="105" y="190"/>
                        <a:pt x="113" y="197"/>
                        <a:pt x="123" y="197"/>
                      </a:cubicBezTo>
                      <a:cubicBezTo>
                        <a:pt x="154" y="197"/>
                        <a:pt x="184" y="197"/>
                        <a:pt x="215" y="197"/>
                      </a:cubicBezTo>
                      <a:cubicBezTo>
                        <a:pt x="215" y="197"/>
                        <a:pt x="291" y="197"/>
                        <a:pt x="329" y="197"/>
                      </a:cubicBezTo>
                      <a:cubicBezTo>
                        <a:pt x="339" y="197"/>
                        <a:pt x="347" y="191"/>
                        <a:pt x="347" y="180"/>
                      </a:cubicBezTo>
                      <a:cubicBezTo>
                        <a:pt x="347" y="173"/>
                        <a:pt x="347" y="165"/>
                        <a:pt x="347" y="158"/>
                      </a:cubicBezTo>
                      <a:cubicBezTo>
                        <a:pt x="347" y="154"/>
                        <a:pt x="348" y="152"/>
                        <a:pt x="352" y="152"/>
                      </a:cubicBezTo>
                      <a:cubicBezTo>
                        <a:pt x="362" y="152"/>
                        <a:pt x="382" y="152"/>
                        <a:pt x="382" y="152"/>
                      </a:cubicBezTo>
                      <a:cubicBezTo>
                        <a:pt x="393" y="152"/>
                        <a:pt x="404" y="152"/>
                        <a:pt x="416" y="152"/>
                      </a:cubicBezTo>
                      <a:cubicBezTo>
                        <a:pt x="419" y="152"/>
                        <a:pt x="420" y="153"/>
                        <a:pt x="420" y="157"/>
                      </a:cubicBezTo>
                      <a:cubicBezTo>
                        <a:pt x="420" y="168"/>
                        <a:pt x="420" y="179"/>
                        <a:pt x="420" y="190"/>
                      </a:cubicBezTo>
                      <a:cubicBezTo>
                        <a:pt x="420" y="235"/>
                        <a:pt x="420" y="281"/>
                        <a:pt x="420" y="327"/>
                      </a:cubicBezTo>
                      <a:cubicBezTo>
                        <a:pt x="420" y="329"/>
                        <a:pt x="420" y="331"/>
                        <a:pt x="420" y="334"/>
                      </a:cubicBezTo>
                      <a:cubicBezTo>
                        <a:pt x="414" y="332"/>
                        <a:pt x="409" y="331"/>
                        <a:pt x="404" y="329"/>
                      </a:cubicBezTo>
                      <a:cubicBezTo>
                        <a:pt x="378" y="321"/>
                        <a:pt x="351" y="321"/>
                        <a:pt x="324" y="324"/>
                      </a:cubicBezTo>
                      <a:cubicBezTo>
                        <a:pt x="308" y="327"/>
                        <a:pt x="292" y="332"/>
                        <a:pt x="276" y="339"/>
                      </a:cubicBezTo>
                      <a:cubicBezTo>
                        <a:pt x="275" y="339"/>
                        <a:pt x="261" y="346"/>
                        <a:pt x="261" y="346"/>
                      </a:cubicBezTo>
                      <a:cubicBezTo>
                        <a:pt x="220" y="371"/>
                        <a:pt x="190" y="406"/>
                        <a:pt x="175" y="452"/>
                      </a:cubicBezTo>
                      <a:cubicBezTo>
                        <a:pt x="160" y="498"/>
                        <a:pt x="164" y="544"/>
                        <a:pt x="183" y="588"/>
                      </a:cubicBezTo>
                      <a:close/>
                      <a:moveTo>
                        <a:pt x="507" y="536"/>
                      </a:moveTo>
                      <a:cubicBezTo>
                        <a:pt x="501" y="572"/>
                        <a:pt x="484" y="603"/>
                        <a:pt x="456" y="627"/>
                      </a:cubicBezTo>
                      <a:cubicBezTo>
                        <a:pt x="437" y="644"/>
                        <a:pt x="415" y="655"/>
                        <a:pt x="391" y="661"/>
                      </a:cubicBezTo>
                      <a:cubicBezTo>
                        <a:pt x="376" y="665"/>
                        <a:pt x="361" y="666"/>
                        <a:pt x="346" y="666"/>
                      </a:cubicBezTo>
                      <a:cubicBezTo>
                        <a:pt x="324" y="665"/>
                        <a:pt x="302" y="659"/>
                        <a:pt x="282" y="648"/>
                      </a:cubicBezTo>
                      <a:cubicBezTo>
                        <a:pt x="280" y="647"/>
                        <a:pt x="270" y="641"/>
                        <a:pt x="268" y="640"/>
                      </a:cubicBezTo>
                      <a:cubicBezTo>
                        <a:pt x="242" y="623"/>
                        <a:pt x="224" y="600"/>
                        <a:pt x="211" y="572"/>
                      </a:cubicBezTo>
                      <a:cubicBezTo>
                        <a:pt x="198" y="544"/>
                        <a:pt x="195" y="514"/>
                        <a:pt x="200" y="484"/>
                      </a:cubicBezTo>
                      <a:cubicBezTo>
                        <a:pt x="209" y="435"/>
                        <a:pt x="235" y="398"/>
                        <a:pt x="278" y="374"/>
                      </a:cubicBezTo>
                      <a:cubicBezTo>
                        <a:pt x="304" y="359"/>
                        <a:pt x="331" y="352"/>
                        <a:pt x="360" y="354"/>
                      </a:cubicBezTo>
                      <a:cubicBezTo>
                        <a:pt x="411" y="357"/>
                        <a:pt x="452" y="379"/>
                        <a:pt x="481" y="421"/>
                      </a:cubicBezTo>
                      <a:cubicBezTo>
                        <a:pt x="493" y="437"/>
                        <a:pt x="501" y="455"/>
                        <a:pt x="506" y="475"/>
                      </a:cubicBezTo>
                      <a:cubicBezTo>
                        <a:pt x="510" y="495"/>
                        <a:pt x="511" y="515"/>
                        <a:pt x="507" y="536"/>
                      </a:cubicBezTo>
                      <a:close/>
                    </a:path>
                  </a:pathLst>
                </a:custGeom>
                <a:solidFill>
                  <a:srgbClr val="0F70B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F39"/>
                    </a:solidFill>
                    <a:effectLst/>
                    <a:uLnTx/>
                    <a:uFillTx/>
                    <a:latin typeface="Rockwell Nova Cond" panose="02060506020205020403" pitchFamily="18" charset="0"/>
                  </a:endParaRPr>
                </a:p>
              </p:txBody>
            </p:sp>
            <p:cxnSp>
              <p:nvCxnSpPr>
                <p:cNvPr id="13" name="Straight Connector 2">
                  <a:extLst>
                    <a:ext uri="{FF2B5EF4-FFF2-40B4-BE49-F238E27FC236}">
                      <a16:creationId xmlns:a16="http://schemas.microsoft.com/office/drawing/2014/main" id="{C88BB26E-E7CA-2BF0-94EC-77F8A719DD8D}"/>
                    </a:ext>
                  </a:extLst>
                </p:cNvPr>
                <p:cNvCxnSpPr/>
                <p:nvPr/>
              </p:nvCxnSpPr>
              <p:spPr>
                <a:xfrm>
                  <a:off x="2392680" y="2905760"/>
                  <a:ext cx="1859280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21">
                  <a:extLst>
                    <a:ext uri="{FF2B5EF4-FFF2-40B4-BE49-F238E27FC236}">
                      <a16:creationId xmlns:a16="http://schemas.microsoft.com/office/drawing/2014/main" id="{FAC666BB-F0C9-55DA-BA43-F8981C1DD112}"/>
                    </a:ext>
                  </a:extLst>
                </p:cNvPr>
                <p:cNvCxnSpPr/>
                <p:nvPr/>
              </p:nvCxnSpPr>
              <p:spPr>
                <a:xfrm>
                  <a:off x="2392680" y="3225800"/>
                  <a:ext cx="1859280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22">
                  <a:extLst>
                    <a:ext uri="{FF2B5EF4-FFF2-40B4-BE49-F238E27FC236}">
                      <a16:creationId xmlns:a16="http://schemas.microsoft.com/office/drawing/2014/main" id="{B38E3B9D-7102-E544-958A-35C01F0C97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2680" y="3545840"/>
                  <a:ext cx="853440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27">
                  <a:extLst>
                    <a:ext uri="{FF2B5EF4-FFF2-40B4-BE49-F238E27FC236}">
                      <a16:creationId xmlns:a16="http://schemas.microsoft.com/office/drawing/2014/main" id="{D7B99702-A7C1-C7D8-61CC-327D7C7008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2680" y="3855720"/>
                  <a:ext cx="635000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28">
                  <a:extLst>
                    <a:ext uri="{FF2B5EF4-FFF2-40B4-BE49-F238E27FC236}">
                      <a16:creationId xmlns:a16="http://schemas.microsoft.com/office/drawing/2014/main" id="{DF37708C-736D-5D0A-E13E-9373BC3E64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2680" y="4175760"/>
                  <a:ext cx="477520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29">
                  <a:extLst>
                    <a:ext uri="{FF2B5EF4-FFF2-40B4-BE49-F238E27FC236}">
                      <a16:creationId xmlns:a16="http://schemas.microsoft.com/office/drawing/2014/main" id="{9590C507-1534-26EC-513A-32EED6B680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2680" y="4495800"/>
                  <a:ext cx="426720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39">
                  <a:extLst>
                    <a:ext uri="{FF2B5EF4-FFF2-40B4-BE49-F238E27FC236}">
                      <a16:creationId xmlns:a16="http://schemas.microsoft.com/office/drawing/2014/main" id="{13C5521D-4CBF-2988-17FD-DE3AC2945E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2680" y="4800600"/>
                  <a:ext cx="426720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Rectangle: Rounded Corners 4">
                <a:extLst>
                  <a:ext uri="{FF2B5EF4-FFF2-40B4-BE49-F238E27FC236}">
                    <a16:creationId xmlns:a16="http://schemas.microsoft.com/office/drawing/2014/main" id="{7FEA1E70-C40F-7B33-77F5-67C083C4B27B}"/>
                  </a:ext>
                </a:extLst>
              </p:cNvPr>
              <p:cNvSpPr/>
              <p:nvPr/>
            </p:nvSpPr>
            <p:spPr>
              <a:xfrm rot="18881558">
                <a:off x="3624017" y="4352668"/>
                <a:ext cx="199588" cy="877579"/>
              </a:xfrm>
              <a:prstGeom prst="roundRect">
                <a:avLst>
                  <a:gd name="adj" fmla="val 50000"/>
                </a:avLst>
              </a:prstGeom>
              <a:solidFill>
                <a:srgbClr val="A9BF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Rockwell Nova Cond" panose="02060506020205020403" pitchFamily="18" charset="0"/>
                </a:endParaRPr>
              </a:p>
            </p:txBody>
          </p:sp>
          <p:sp>
            <p:nvSpPr>
              <p:cNvPr id="9" name="Rectangle: Rounded Corners 49">
                <a:extLst>
                  <a:ext uri="{FF2B5EF4-FFF2-40B4-BE49-F238E27FC236}">
                    <a16:creationId xmlns:a16="http://schemas.microsoft.com/office/drawing/2014/main" id="{4402E81A-637A-2C42-4C22-7156ABFCCAFD}"/>
                  </a:ext>
                </a:extLst>
              </p:cNvPr>
              <p:cNvSpPr/>
              <p:nvPr/>
            </p:nvSpPr>
            <p:spPr>
              <a:xfrm rot="1725461">
                <a:off x="4131836" y="3893840"/>
                <a:ext cx="199588" cy="1303107"/>
              </a:xfrm>
              <a:prstGeom prst="roundRect">
                <a:avLst>
                  <a:gd name="adj" fmla="val 50000"/>
                </a:avLst>
              </a:prstGeom>
              <a:solidFill>
                <a:srgbClr val="A9BF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ckwell Nova Cond" panose="02060506020205020403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4938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809F4151-D254-5D9A-D0EC-929F3D8455C0}"/>
              </a:ext>
            </a:extLst>
          </p:cNvPr>
          <p:cNvGrpSpPr/>
          <p:nvPr/>
        </p:nvGrpSpPr>
        <p:grpSpPr>
          <a:xfrm>
            <a:off x="718604" y="2342384"/>
            <a:ext cx="1489232" cy="1489232"/>
            <a:chOff x="5400578" y="3102024"/>
            <a:chExt cx="1188000" cy="1188000"/>
          </a:xfrm>
        </p:grpSpPr>
        <p:sp>
          <p:nvSpPr>
            <p:cNvPr id="5" name="Ellipszis 4">
              <a:extLst>
                <a:ext uri="{FF2B5EF4-FFF2-40B4-BE49-F238E27FC236}">
                  <a16:creationId xmlns:a16="http://schemas.microsoft.com/office/drawing/2014/main" id="{49A21C92-D2F6-5C12-44BA-84DF40B25ACF}"/>
                </a:ext>
              </a:extLst>
            </p:cNvPr>
            <p:cNvSpPr/>
            <p:nvPr/>
          </p:nvSpPr>
          <p:spPr>
            <a:xfrm>
              <a:off x="5400578" y="3102024"/>
              <a:ext cx="1188000" cy="1188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4" name="Ábra 3" descr="Kézfogás">
              <a:extLst>
                <a:ext uri="{FF2B5EF4-FFF2-40B4-BE49-F238E27FC236}">
                  <a16:creationId xmlns:a16="http://schemas.microsoft.com/office/drawing/2014/main" id="{233BDE45-410F-2171-A608-7249ED546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7378" y="3238824"/>
              <a:ext cx="914400" cy="914400"/>
            </a:xfrm>
            <a:prstGeom prst="rect">
              <a:avLst/>
            </a:prstGeom>
          </p:spPr>
        </p:pic>
      </p:grpSp>
      <p:sp>
        <p:nvSpPr>
          <p:cNvPr id="84995" name="Szövegdoboz 2">
            <a:extLst>
              <a:ext uri="{FF2B5EF4-FFF2-40B4-BE49-F238E27FC236}">
                <a16:creationId xmlns:a16="http://schemas.microsoft.com/office/drawing/2014/main" id="{7F5F4B02-745F-4874-AA4E-036B8FEA8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348" y="2421810"/>
            <a:ext cx="41039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hu-HU" sz="3600" b="1" dirty="0" err="1">
                <a:solidFill>
                  <a:srgbClr val="0F70B7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Thank</a:t>
            </a:r>
            <a:r>
              <a:rPr lang="hu-HU" altLang="hu-HU" sz="3600" b="1" dirty="0">
                <a:solidFill>
                  <a:srgbClr val="0F70B7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 </a:t>
            </a:r>
            <a:r>
              <a:rPr lang="hu-HU" altLang="hu-HU" sz="3600" b="1" dirty="0" err="1">
                <a:solidFill>
                  <a:srgbClr val="0F70B7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you</a:t>
            </a:r>
            <a:r>
              <a:rPr lang="hu-HU" altLang="hu-HU" sz="3600" b="1" dirty="0">
                <a:solidFill>
                  <a:srgbClr val="0F70B7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 </a:t>
            </a:r>
            <a:r>
              <a:rPr lang="hu-HU" altLang="hu-HU" sz="3600" b="1" dirty="0" err="1">
                <a:solidFill>
                  <a:srgbClr val="0F70B7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for</a:t>
            </a:r>
            <a:r>
              <a:rPr lang="hu-HU" altLang="hu-HU" sz="3600" b="1" dirty="0">
                <a:solidFill>
                  <a:srgbClr val="0F70B7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 </a:t>
            </a:r>
            <a:r>
              <a:rPr lang="hu-HU" altLang="hu-HU" sz="3600" b="1" dirty="0" err="1">
                <a:solidFill>
                  <a:srgbClr val="0F70B7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your</a:t>
            </a:r>
            <a:r>
              <a:rPr lang="hu-HU" altLang="hu-HU" sz="3600" b="1" dirty="0">
                <a:solidFill>
                  <a:srgbClr val="0F70B7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 </a:t>
            </a:r>
            <a:r>
              <a:rPr lang="hu-HU" altLang="hu-HU" sz="3600" b="1" dirty="0" err="1">
                <a:solidFill>
                  <a:srgbClr val="0F70B7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attention</a:t>
            </a:r>
            <a:endParaRPr lang="hu-HU" altLang="hu-HU" sz="3600" b="1" dirty="0">
              <a:solidFill>
                <a:srgbClr val="0F70B7"/>
              </a:solidFill>
              <a:latin typeface="Lucida Fax" panose="02060602050505020204" pitchFamily="18" charset="0"/>
              <a:cs typeface="Arial" panose="020B0604020202020204" pitchFamily="34" charset="0"/>
            </a:endParaRPr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1CF18798-0CCB-FC9E-A39F-3F40BA147AEF}"/>
              </a:ext>
            </a:extLst>
          </p:cNvPr>
          <p:cNvCxnSpPr>
            <a:cxnSpLocks/>
          </p:cNvCxnSpPr>
          <p:nvPr/>
        </p:nvCxnSpPr>
        <p:spPr>
          <a:xfrm>
            <a:off x="2297758" y="3735000"/>
            <a:ext cx="3581120" cy="0"/>
          </a:xfrm>
          <a:prstGeom prst="line">
            <a:avLst/>
          </a:prstGeom>
          <a:ln w="76200">
            <a:solidFill>
              <a:srgbClr val="0F70B7"/>
            </a:solidFill>
          </a:ln>
          <a:effectLst>
            <a:glow rad="101600">
              <a:srgbClr val="00206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Ábra 19" descr="Telefon">
            <a:extLst>
              <a:ext uri="{FF2B5EF4-FFF2-40B4-BE49-F238E27FC236}">
                <a16:creationId xmlns:a16="http://schemas.microsoft.com/office/drawing/2014/main" id="{F668D381-78B2-3890-5098-D06E40B647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0430" y="3071611"/>
            <a:ext cx="648000" cy="648000"/>
          </a:xfrm>
          <a:prstGeom prst="rect">
            <a:avLst/>
          </a:prstGeom>
        </p:spPr>
      </p:pic>
      <p:pic>
        <p:nvPicPr>
          <p:cNvPr id="22" name="Ábra 21" descr="E-mail">
            <a:extLst>
              <a:ext uri="{FF2B5EF4-FFF2-40B4-BE49-F238E27FC236}">
                <a16:creationId xmlns:a16="http://schemas.microsoft.com/office/drawing/2014/main" id="{E03EF173-185F-AEBB-8E9D-D4424772B20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70430" y="4317856"/>
            <a:ext cx="648000" cy="648000"/>
          </a:xfrm>
          <a:prstGeom prst="rect">
            <a:avLst/>
          </a:prstGeom>
        </p:spPr>
      </p:pic>
      <p:pic>
        <p:nvPicPr>
          <p:cNvPr id="24" name="Ábra 23" descr="Épület">
            <a:extLst>
              <a:ext uri="{FF2B5EF4-FFF2-40B4-BE49-F238E27FC236}">
                <a16:creationId xmlns:a16="http://schemas.microsoft.com/office/drawing/2014/main" id="{1B1E4EF2-A64A-CE44-064C-40FE3A72033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70430" y="1876755"/>
            <a:ext cx="648000" cy="648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32EFC023-EB42-4BA6-BDD3-B1B0EAFE165C}"/>
              </a:ext>
            </a:extLst>
          </p:cNvPr>
          <p:cNvSpPr txBox="1"/>
          <p:nvPr/>
        </p:nvSpPr>
        <p:spPr>
          <a:xfrm>
            <a:off x="7115175" y="445719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solidFill>
                  <a:srgbClr val="662583"/>
                </a:solidFill>
                <a:latin typeface="Lucida Fax" panose="02060602050505020204" pitchFamily="18" charset="0"/>
              </a:rPr>
              <a:t>szfoigh@nive.hu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B8A4F03-A271-43F5-A6C6-CC85D5F0EB72}"/>
              </a:ext>
            </a:extLst>
          </p:cNvPr>
          <p:cNvSpPr txBox="1"/>
          <p:nvPr/>
        </p:nvSpPr>
        <p:spPr>
          <a:xfrm>
            <a:off x="7115175" y="3210945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solidFill>
                  <a:srgbClr val="808123"/>
                </a:solidFill>
                <a:latin typeface="Lucida Fax" panose="02060602050505020204" pitchFamily="18" charset="0"/>
              </a:rPr>
              <a:t>+36-1/ 434-5772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AF56BC8-9213-454E-994C-E6DDFBA40CA0}"/>
              </a:ext>
            </a:extLst>
          </p:cNvPr>
          <p:cNvSpPr txBox="1"/>
          <p:nvPr/>
        </p:nvSpPr>
        <p:spPr>
          <a:xfrm>
            <a:off x="7115175" y="2000701"/>
            <a:ext cx="490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>
                <a:solidFill>
                  <a:schemeClr val="accent1">
                    <a:lumMod val="50000"/>
                  </a:schemeClr>
                </a:solidFill>
                <a:latin typeface="Lucida Fax" panose="02060602050505020204" pitchFamily="18" charset="0"/>
              </a:rPr>
              <a:t>Budapest</a:t>
            </a:r>
            <a:r>
              <a:rPr lang="hu-HU" b="1" i="1" dirty="0">
                <a:solidFill>
                  <a:schemeClr val="accent1">
                    <a:lumMod val="50000"/>
                  </a:schemeClr>
                </a:solidFill>
                <a:latin typeface="Lucida Fax" panose="02060602050505020204" pitchFamily="18" charset="0"/>
              </a:rPr>
              <a:t>,</a:t>
            </a:r>
            <a:r>
              <a:rPr lang="pt-BR" b="1" i="1" dirty="0">
                <a:solidFill>
                  <a:schemeClr val="accent1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b="1" i="1" dirty="0">
                <a:solidFill>
                  <a:schemeClr val="accent1">
                    <a:lumMod val="50000"/>
                  </a:schemeClr>
                </a:solidFill>
                <a:latin typeface="Lucida Fax" panose="02060602050505020204" pitchFamily="18" charset="0"/>
              </a:rPr>
              <a:t>Bajcsy-Zsilinszky u. 53</a:t>
            </a:r>
            <a:r>
              <a:rPr lang="pt-BR" b="1" i="1" dirty="0">
                <a:solidFill>
                  <a:schemeClr val="accent1">
                    <a:lumMod val="50000"/>
                  </a:schemeClr>
                </a:solidFill>
                <a:latin typeface="Lucida Fax" panose="02060602050505020204" pitchFamily="18" charset="0"/>
              </a:rPr>
              <a:t>. 10</a:t>
            </a:r>
            <a:r>
              <a:rPr lang="hu-HU" b="1" i="1" dirty="0">
                <a:solidFill>
                  <a:schemeClr val="accent1">
                    <a:lumMod val="50000"/>
                  </a:schemeClr>
                </a:solidFill>
                <a:latin typeface="Lucida Fax" panose="02060602050505020204" pitchFamily="18" charset="0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954232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D8189C4C-0101-47EA-9431-3CFA710A8B31}"/>
              </a:ext>
            </a:extLst>
          </p:cNvPr>
          <p:cNvSpPr txBox="1">
            <a:spLocks/>
          </p:cNvSpPr>
          <p:nvPr/>
        </p:nvSpPr>
        <p:spPr>
          <a:xfrm>
            <a:off x="505472" y="265185"/>
            <a:ext cx="11271302" cy="5713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Legal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background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career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guidance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activities</a:t>
            </a:r>
            <a:endParaRPr lang="hu-HU" sz="2800" b="1" dirty="0">
              <a:solidFill>
                <a:srgbClr val="0F70B7"/>
              </a:solidFill>
              <a:latin typeface="Lucida Fax" panose="02060602050505020204" pitchFamily="18" charset="0"/>
            </a:endParaRPr>
          </a:p>
        </p:txBody>
      </p:sp>
      <p:grpSp>
        <p:nvGrpSpPr>
          <p:cNvPr id="26" name="Csoportba foglalás 25">
            <a:extLst>
              <a:ext uri="{FF2B5EF4-FFF2-40B4-BE49-F238E27FC236}">
                <a16:creationId xmlns:a16="http://schemas.microsoft.com/office/drawing/2014/main" id="{C9139BAD-1D5E-755B-F470-8AD718C02655}"/>
              </a:ext>
            </a:extLst>
          </p:cNvPr>
          <p:cNvGrpSpPr/>
          <p:nvPr/>
        </p:nvGrpSpPr>
        <p:grpSpPr>
          <a:xfrm>
            <a:off x="627219" y="1222151"/>
            <a:ext cx="7872347" cy="4747018"/>
            <a:chOff x="1037809" y="1462031"/>
            <a:chExt cx="6559828" cy="4181313"/>
          </a:xfrm>
        </p:grpSpPr>
        <p:sp>
          <p:nvSpPr>
            <p:cNvPr id="9" name="Szabadkézi sokszög: alakzat 8">
              <a:extLst>
                <a:ext uri="{FF2B5EF4-FFF2-40B4-BE49-F238E27FC236}">
                  <a16:creationId xmlns:a16="http://schemas.microsoft.com/office/drawing/2014/main" id="{AA046057-A5F9-B011-8BE1-D87E9BDD3593}"/>
                </a:ext>
              </a:extLst>
            </p:cNvPr>
            <p:cNvSpPr/>
            <p:nvPr/>
          </p:nvSpPr>
          <p:spPr>
            <a:xfrm>
              <a:off x="1037811" y="1462031"/>
              <a:ext cx="6540402" cy="363591"/>
            </a:xfrm>
            <a:custGeom>
              <a:avLst/>
              <a:gdLst>
                <a:gd name="connsiteX0" fmla="*/ 0 w 3351261"/>
                <a:gd name="connsiteY0" fmla="*/ 50380 h 302276"/>
                <a:gd name="connsiteX1" fmla="*/ 50380 w 3351261"/>
                <a:gd name="connsiteY1" fmla="*/ 0 h 302276"/>
                <a:gd name="connsiteX2" fmla="*/ 3300881 w 3351261"/>
                <a:gd name="connsiteY2" fmla="*/ 0 h 302276"/>
                <a:gd name="connsiteX3" fmla="*/ 3351261 w 3351261"/>
                <a:gd name="connsiteY3" fmla="*/ 50380 h 302276"/>
                <a:gd name="connsiteX4" fmla="*/ 3351261 w 3351261"/>
                <a:gd name="connsiteY4" fmla="*/ 251896 h 302276"/>
                <a:gd name="connsiteX5" fmla="*/ 3300881 w 3351261"/>
                <a:gd name="connsiteY5" fmla="*/ 302276 h 302276"/>
                <a:gd name="connsiteX6" fmla="*/ 50380 w 3351261"/>
                <a:gd name="connsiteY6" fmla="*/ 302276 h 302276"/>
                <a:gd name="connsiteX7" fmla="*/ 0 w 3351261"/>
                <a:gd name="connsiteY7" fmla="*/ 251896 h 302276"/>
                <a:gd name="connsiteX8" fmla="*/ 0 w 3351261"/>
                <a:gd name="connsiteY8" fmla="*/ 50380 h 30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1261" h="302276">
                  <a:moveTo>
                    <a:pt x="0" y="50380"/>
                  </a:moveTo>
                  <a:cubicBezTo>
                    <a:pt x="0" y="22556"/>
                    <a:pt x="22556" y="0"/>
                    <a:pt x="50380" y="0"/>
                  </a:cubicBezTo>
                  <a:lnTo>
                    <a:pt x="3300881" y="0"/>
                  </a:lnTo>
                  <a:cubicBezTo>
                    <a:pt x="3328705" y="0"/>
                    <a:pt x="3351261" y="22556"/>
                    <a:pt x="3351261" y="50380"/>
                  </a:cubicBezTo>
                  <a:lnTo>
                    <a:pt x="3351261" y="251896"/>
                  </a:lnTo>
                  <a:cubicBezTo>
                    <a:pt x="3351261" y="279720"/>
                    <a:pt x="3328705" y="302276"/>
                    <a:pt x="3300881" y="302276"/>
                  </a:cubicBezTo>
                  <a:lnTo>
                    <a:pt x="50380" y="302276"/>
                  </a:lnTo>
                  <a:cubicBezTo>
                    <a:pt x="22556" y="302276"/>
                    <a:pt x="0" y="279720"/>
                    <a:pt x="0" y="251896"/>
                  </a:cubicBezTo>
                  <a:lnTo>
                    <a:pt x="0" y="5038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476" tIns="37616" rIns="60476" bIns="37616" numCol="1" spcCol="1270" anchor="ctr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provision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of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information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aimed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at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vocational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training</a:t>
              </a:r>
              <a:r>
                <a:rPr lang="hu-HU" sz="1600" b="1" i="0" kern="1200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endParaRPr lang="en-GB" sz="1600" b="1" kern="1200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endParaRPr>
            </a:p>
          </p:txBody>
        </p:sp>
        <p:sp>
          <p:nvSpPr>
            <p:cNvPr id="10" name="Szabadkézi sokszög: alakzat 9">
              <a:extLst>
                <a:ext uri="{FF2B5EF4-FFF2-40B4-BE49-F238E27FC236}">
                  <a16:creationId xmlns:a16="http://schemas.microsoft.com/office/drawing/2014/main" id="{77BD4365-1171-2233-BAA7-4D7A569351B1}"/>
                </a:ext>
              </a:extLst>
            </p:cNvPr>
            <p:cNvSpPr/>
            <p:nvPr/>
          </p:nvSpPr>
          <p:spPr>
            <a:xfrm>
              <a:off x="1037809" y="1825622"/>
              <a:ext cx="6540402" cy="363592"/>
            </a:xfrm>
            <a:custGeom>
              <a:avLst/>
              <a:gdLst>
                <a:gd name="connsiteX0" fmla="*/ 0 w 3351261"/>
                <a:gd name="connsiteY0" fmla="*/ 50380 h 302276"/>
                <a:gd name="connsiteX1" fmla="*/ 50380 w 3351261"/>
                <a:gd name="connsiteY1" fmla="*/ 0 h 302276"/>
                <a:gd name="connsiteX2" fmla="*/ 3300881 w 3351261"/>
                <a:gd name="connsiteY2" fmla="*/ 0 h 302276"/>
                <a:gd name="connsiteX3" fmla="*/ 3351261 w 3351261"/>
                <a:gd name="connsiteY3" fmla="*/ 50380 h 302276"/>
                <a:gd name="connsiteX4" fmla="*/ 3351261 w 3351261"/>
                <a:gd name="connsiteY4" fmla="*/ 251896 h 302276"/>
                <a:gd name="connsiteX5" fmla="*/ 3300881 w 3351261"/>
                <a:gd name="connsiteY5" fmla="*/ 302276 h 302276"/>
                <a:gd name="connsiteX6" fmla="*/ 50380 w 3351261"/>
                <a:gd name="connsiteY6" fmla="*/ 302276 h 302276"/>
                <a:gd name="connsiteX7" fmla="*/ 0 w 3351261"/>
                <a:gd name="connsiteY7" fmla="*/ 251896 h 302276"/>
                <a:gd name="connsiteX8" fmla="*/ 0 w 3351261"/>
                <a:gd name="connsiteY8" fmla="*/ 50380 h 30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1261" h="302276">
                  <a:moveTo>
                    <a:pt x="0" y="50380"/>
                  </a:moveTo>
                  <a:cubicBezTo>
                    <a:pt x="0" y="22556"/>
                    <a:pt x="22556" y="0"/>
                    <a:pt x="50380" y="0"/>
                  </a:cubicBezTo>
                  <a:lnTo>
                    <a:pt x="3300881" y="0"/>
                  </a:lnTo>
                  <a:cubicBezTo>
                    <a:pt x="3328705" y="0"/>
                    <a:pt x="3351261" y="22556"/>
                    <a:pt x="3351261" y="50380"/>
                  </a:cubicBezTo>
                  <a:lnTo>
                    <a:pt x="3351261" y="251896"/>
                  </a:lnTo>
                  <a:cubicBezTo>
                    <a:pt x="3351261" y="279720"/>
                    <a:pt x="3328705" y="302276"/>
                    <a:pt x="3300881" y="302276"/>
                  </a:cubicBezTo>
                  <a:lnTo>
                    <a:pt x="50380" y="302276"/>
                  </a:lnTo>
                  <a:cubicBezTo>
                    <a:pt x="22556" y="302276"/>
                    <a:pt x="0" y="279720"/>
                    <a:pt x="0" y="251896"/>
                  </a:cubicBezTo>
                  <a:lnTo>
                    <a:pt x="0" y="5038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476" tIns="37616" rIns="60476" bIns="37616" numCol="1" spcCol="1270" anchor="ctr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personalised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workshop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visits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endParaRPr lang="en-GB" sz="16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endParaRPr>
            </a:p>
          </p:txBody>
        </p:sp>
        <p:sp>
          <p:nvSpPr>
            <p:cNvPr id="11" name="Szabadkézi sokszög: alakzat 10">
              <a:extLst>
                <a:ext uri="{FF2B5EF4-FFF2-40B4-BE49-F238E27FC236}">
                  <a16:creationId xmlns:a16="http://schemas.microsoft.com/office/drawing/2014/main" id="{10CA7E63-A67E-4863-4A1D-82D55B0B4696}"/>
                </a:ext>
              </a:extLst>
            </p:cNvPr>
            <p:cNvSpPr/>
            <p:nvPr/>
          </p:nvSpPr>
          <p:spPr>
            <a:xfrm>
              <a:off x="1057235" y="2225575"/>
              <a:ext cx="6540402" cy="363592"/>
            </a:xfrm>
            <a:custGeom>
              <a:avLst/>
              <a:gdLst>
                <a:gd name="connsiteX0" fmla="*/ 0 w 3351261"/>
                <a:gd name="connsiteY0" fmla="*/ 50380 h 302276"/>
                <a:gd name="connsiteX1" fmla="*/ 50380 w 3351261"/>
                <a:gd name="connsiteY1" fmla="*/ 0 h 302276"/>
                <a:gd name="connsiteX2" fmla="*/ 3300881 w 3351261"/>
                <a:gd name="connsiteY2" fmla="*/ 0 h 302276"/>
                <a:gd name="connsiteX3" fmla="*/ 3351261 w 3351261"/>
                <a:gd name="connsiteY3" fmla="*/ 50380 h 302276"/>
                <a:gd name="connsiteX4" fmla="*/ 3351261 w 3351261"/>
                <a:gd name="connsiteY4" fmla="*/ 251896 h 302276"/>
                <a:gd name="connsiteX5" fmla="*/ 3300881 w 3351261"/>
                <a:gd name="connsiteY5" fmla="*/ 302276 h 302276"/>
                <a:gd name="connsiteX6" fmla="*/ 50380 w 3351261"/>
                <a:gd name="connsiteY6" fmla="*/ 302276 h 302276"/>
                <a:gd name="connsiteX7" fmla="*/ 0 w 3351261"/>
                <a:gd name="connsiteY7" fmla="*/ 251896 h 302276"/>
                <a:gd name="connsiteX8" fmla="*/ 0 w 3351261"/>
                <a:gd name="connsiteY8" fmla="*/ 50380 h 30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1261" h="302276">
                  <a:moveTo>
                    <a:pt x="0" y="50380"/>
                  </a:moveTo>
                  <a:cubicBezTo>
                    <a:pt x="0" y="22556"/>
                    <a:pt x="22556" y="0"/>
                    <a:pt x="50380" y="0"/>
                  </a:cubicBezTo>
                  <a:lnTo>
                    <a:pt x="3300881" y="0"/>
                  </a:lnTo>
                  <a:cubicBezTo>
                    <a:pt x="3328705" y="0"/>
                    <a:pt x="3351261" y="22556"/>
                    <a:pt x="3351261" y="50380"/>
                  </a:cubicBezTo>
                  <a:lnTo>
                    <a:pt x="3351261" y="251896"/>
                  </a:lnTo>
                  <a:cubicBezTo>
                    <a:pt x="3351261" y="279720"/>
                    <a:pt x="3328705" y="302276"/>
                    <a:pt x="3300881" y="302276"/>
                  </a:cubicBezTo>
                  <a:lnTo>
                    <a:pt x="50380" y="302276"/>
                  </a:lnTo>
                  <a:cubicBezTo>
                    <a:pt x="22556" y="302276"/>
                    <a:pt x="0" y="279720"/>
                    <a:pt x="0" y="251896"/>
                  </a:cubicBezTo>
                  <a:lnTo>
                    <a:pt x="0" y="5038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476" tIns="37616" rIns="60476" bIns="37616" numCol="1" spcCol="1270" anchor="ctr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trying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out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professions</a:t>
              </a:r>
              <a:endParaRPr lang="en-GB" sz="1600" b="1" kern="1200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endParaRPr>
            </a:p>
          </p:txBody>
        </p:sp>
        <p:sp>
          <p:nvSpPr>
            <p:cNvPr id="12" name="Szabadkézi sokszög: alakzat 11">
              <a:extLst>
                <a:ext uri="{FF2B5EF4-FFF2-40B4-BE49-F238E27FC236}">
                  <a16:creationId xmlns:a16="http://schemas.microsoft.com/office/drawing/2014/main" id="{7880C9A5-8EA5-7114-7DDA-A8E7171651E3}"/>
                </a:ext>
              </a:extLst>
            </p:cNvPr>
            <p:cNvSpPr/>
            <p:nvPr/>
          </p:nvSpPr>
          <p:spPr>
            <a:xfrm>
              <a:off x="1057235" y="2607347"/>
              <a:ext cx="6540402" cy="363592"/>
            </a:xfrm>
            <a:custGeom>
              <a:avLst/>
              <a:gdLst>
                <a:gd name="connsiteX0" fmla="*/ 0 w 3351261"/>
                <a:gd name="connsiteY0" fmla="*/ 50380 h 302276"/>
                <a:gd name="connsiteX1" fmla="*/ 50380 w 3351261"/>
                <a:gd name="connsiteY1" fmla="*/ 0 h 302276"/>
                <a:gd name="connsiteX2" fmla="*/ 3300881 w 3351261"/>
                <a:gd name="connsiteY2" fmla="*/ 0 h 302276"/>
                <a:gd name="connsiteX3" fmla="*/ 3351261 w 3351261"/>
                <a:gd name="connsiteY3" fmla="*/ 50380 h 302276"/>
                <a:gd name="connsiteX4" fmla="*/ 3351261 w 3351261"/>
                <a:gd name="connsiteY4" fmla="*/ 251896 h 302276"/>
                <a:gd name="connsiteX5" fmla="*/ 3300881 w 3351261"/>
                <a:gd name="connsiteY5" fmla="*/ 302276 h 302276"/>
                <a:gd name="connsiteX6" fmla="*/ 50380 w 3351261"/>
                <a:gd name="connsiteY6" fmla="*/ 302276 h 302276"/>
                <a:gd name="connsiteX7" fmla="*/ 0 w 3351261"/>
                <a:gd name="connsiteY7" fmla="*/ 251896 h 302276"/>
                <a:gd name="connsiteX8" fmla="*/ 0 w 3351261"/>
                <a:gd name="connsiteY8" fmla="*/ 50380 h 30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1261" h="302276">
                  <a:moveTo>
                    <a:pt x="0" y="50380"/>
                  </a:moveTo>
                  <a:cubicBezTo>
                    <a:pt x="0" y="22556"/>
                    <a:pt x="22556" y="0"/>
                    <a:pt x="50380" y="0"/>
                  </a:cubicBezTo>
                  <a:lnTo>
                    <a:pt x="3300881" y="0"/>
                  </a:lnTo>
                  <a:cubicBezTo>
                    <a:pt x="3328705" y="0"/>
                    <a:pt x="3351261" y="22556"/>
                    <a:pt x="3351261" y="50380"/>
                  </a:cubicBezTo>
                  <a:lnTo>
                    <a:pt x="3351261" y="251896"/>
                  </a:lnTo>
                  <a:cubicBezTo>
                    <a:pt x="3351261" y="279720"/>
                    <a:pt x="3328705" y="302276"/>
                    <a:pt x="3300881" y="302276"/>
                  </a:cubicBezTo>
                  <a:lnTo>
                    <a:pt x="50380" y="302276"/>
                  </a:lnTo>
                  <a:cubicBezTo>
                    <a:pt x="22556" y="302276"/>
                    <a:pt x="0" y="279720"/>
                    <a:pt x="0" y="251896"/>
                  </a:cubicBezTo>
                  <a:lnTo>
                    <a:pt x="0" y="5038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476" tIns="37616" rIns="60476" bIns="37616" numCol="1" spcCol="1270" anchor="ctr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giving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lectures</a:t>
              </a:r>
              <a:endParaRPr lang="en-GB" sz="1600" b="1" kern="1200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endParaRPr>
            </a:p>
          </p:txBody>
        </p:sp>
        <p:sp>
          <p:nvSpPr>
            <p:cNvPr id="13" name="Szabadkézi sokszög: alakzat 12">
              <a:extLst>
                <a:ext uri="{FF2B5EF4-FFF2-40B4-BE49-F238E27FC236}">
                  <a16:creationId xmlns:a16="http://schemas.microsoft.com/office/drawing/2014/main" id="{4F95A983-E065-6E72-25A0-F7735294DA55}"/>
                </a:ext>
              </a:extLst>
            </p:cNvPr>
            <p:cNvSpPr/>
            <p:nvPr/>
          </p:nvSpPr>
          <p:spPr>
            <a:xfrm>
              <a:off x="1037811" y="2989119"/>
              <a:ext cx="6540402" cy="363592"/>
            </a:xfrm>
            <a:custGeom>
              <a:avLst/>
              <a:gdLst>
                <a:gd name="connsiteX0" fmla="*/ 0 w 3351261"/>
                <a:gd name="connsiteY0" fmla="*/ 50380 h 302276"/>
                <a:gd name="connsiteX1" fmla="*/ 50380 w 3351261"/>
                <a:gd name="connsiteY1" fmla="*/ 0 h 302276"/>
                <a:gd name="connsiteX2" fmla="*/ 3300881 w 3351261"/>
                <a:gd name="connsiteY2" fmla="*/ 0 h 302276"/>
                <a:gd name="connsiteX3" fmla="*/ 3351261 w 3351261"/>
                <a:gd name="connsiteY3" fmla="*/ 50380 h 302276"/>
                <a:gd name="connsiteX4" fmla="*/ 3351261 w 3351261"/>
                <a:gd name="connsiteY4" fmla="*/ 251896 h 302276"/>
                <a:gd name="connsiteX5" fmla="*/ 3300881 w 3351261"/>
                <a:gd name="connsiteY5" fmla="*/ 302276 h 302276"/>
                <a:gd name="connsiteX6" fmla="*/ 50380 w 3351261"/>
                <a:gd name="connsiteY6" fmla="*/ 302276 h 302276"/>
                <a:gd name="connsiteX7" fmla="*/ 0 w 3351261"/>
                <a:gd name="connsiteY7" fmla="*/ 251896 h 302276"/>
                <a:gd name="connsiteX8" fmla="*/ 0 w 3351261"/>
                <a:gd name="connsiteY8" fmla="*/ 50380 h 30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1261" h="302276">
                  <a:moveTo>
                    <a:pt x="0" y="50380"/>
                  </a:moveTo>
                  <a:cubicBezTo>
                    <a:pt x="0" y="22556"/>
                    <a:pt x="22556" y="0"/>
                    <a:pt x="50380" y="0"/>
                  </a:cubicBezTo>
                  <a:lnTo>
                    <a:pt x="3300881" y="0"/>
                  </a:lnTo>
                  <a:cubicBezTo>
                    <a:pt x="3328705" y="0"/>
                    <a:pt x="3351261" y="22556"/>
                    <a:pt x="3351261" y="50380"/>
                  </a:cubicBezTo>
                  <a:lnTo>
                    <a:pt x="3351261" y="251896"/>
                  </a:lnTo>
                  <a:cubicBezTo>
                    <a:pt x="3351261" y="279720"/>
                    <a:pt x="3328705" y="302276"/>
                    <a:pt x="3300881" y="302276"/>
                  </a:cubicBezTo>
                  <a:lnTo>
                    <a:pt x="50380" y="302276"/>
                  </a:lnTo>
                  <a:cubicBezTo>
                    <a:pt x="22556" y="302276"/>
                    <a:pt x="0" y="279720"/>
                    <a:pt x="0" y="251896"/>
                  </a:cubicBezTo>
                  <a:lnTo>
                    <a:pt x="0" y="5038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476" tIns="37616" rIns="60476" bIns="37616" numCol="1" spcCol="1270" anchor="ctr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organization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of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joint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events</a:t>
              </a:r>
              <a:endParaRPr lang="en-GB" sz="1600" b="1" kern="1200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endParaRPr>
            </a:p>
          </p:txBody>
        </p:sp>
        <p:sp>
          <p:nvSpPr>
            <p:cNvPr id="14" name="Szabadkézi sokszög: alakzat 13">
              <a:extLst>
                <a:ext uri="{FF2B5EF4-FFF2-40B4-BE49-F238E27FC236}">
                  <a16:creationId xmlns:a16="http://schemas.microsoft.com/office/drawing/2014/main" id="{6D4349C2-1328-EC81-8CA4-4439867813BB}"/>
                </a:ext>
              </a:extLst>
            </p:cNvPr>
            <p:cNvSpPr/>
            <p:nvPr/>
          </p:nvSpPr>
          <p:spPr>
            <a:xfrm>
              <a:off x="1037811" y="3370891"/>
              <a:ext cx="6540402" cy="363592"/>
            </a:xfrm>
            <a:custGeom>
              <a:avLst/>
              <a:gdLst>
                <a:gd name="connsiteX0" fmla="*/ 0 w 3351261"/>
                <a:gd name="connsiteY0" fmla="*/ 50380 h 302276"/>
                <a:gd name="connsiteX1" fmla="*/ 50380 w 3351261"/>
                <a:gd name="connsiteY1" fmla="*/ 0 h 302276"/>
                <a:gd name="connsiteX2" fmla="*/ 3300881 w 3351261"/>
                <a:gd name="connsiteY2" fmla="*/ 0 h 302276"/>
                <a:gd name="connsiteX3" fmla="*/ 3351261 w 3351261"/>
                <a:gd name="connsiteY3" fmla="*/ 50380 h 302276"/>
                <a:gd name="connsiteX4" fmla="*/ 3351261 w 3351261"/>
                <a:gd name="connsiteY4" fmla="*/ 251896 h 302276"/>
                <a:gd name="connsiteX5" fmla="*/ 3300881 w 3351261"/>
                <a:gd name="connsiteY5" fmla="*/ 302276 h 302276"/>
                <a:gd name="connsiteX6" fmla="*/ 50380 w 3351261"/>
                <a:gd name="connsiteY6" fmla="*/ 302276 h 302276"/>
                <a:gd name="connsiteX7" fmla="*/ 0 w 3351261"/>
                <a:gd name="connsiteY7" fmla="*/ 251896 h 302276"/>
                <a:gd name="connsiteX8" fmla="*/ 0 w 3351261"/>
                <a:gd name="connsiteY8" fmla="*/ 50380 h 30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1261" h="302276">
                  <a:moveTo>
                    <a:pt x="0" y="50380"/>
                  </a:moveTo>
                  <a:cubicBezTo>
                    <a:pt x="0" y="22556"/>
                    <a:pt x="22556" y="0"/>
                    <a:pt x="50380" y="0"/>
                  </a:cubicBezTo>
                  <a:lnTo>
                    <a:pt x="3300881" y="0"/>
                  </a:lnTo>
                  <a:cubicBezTo>
                    <a:pt x="3328705" y="0"/>
                    <a:pt x="3351261" y="22556"/>
                    <a:pt x="3351261" y="50380"/>
                  </a:cubicBezTo>
                  <a:lnTo>
                    <a:pt x="3351261" y="251896"/>
                  </a:lnTo>
                  <a:cubicBezTo>
                    <a:pt x="3351261" y="279720"/>
                    <a:pt x="3328705" y="302276"/>
                    <a:pt x="3300881" y="302276"/>
                  </a:cubicBezTo>
                  <a:lnTo>
                    <a:pt x="50380" y="302276"/>
                  </a:lnTo>
                  <a:cubicBezTo>
                    <a:pt x="22556" y="302276"/>
                    <a:pt x="0" y="279720"/>
                    <a:pt x="0" y="251896"/>
                  </a:cubicBezTo>
                  <a:lnTo>
                    <a:pt x="0" y="5038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476" tIns="37616" rIns="60476" bIns="37616" numCol="1" spcCol="1270" anchor="ctr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operation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of a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vocational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training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advisory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network</a:t>
              </a:r>
              <a:endParaRPr lang="en-GB" sz="1600" b="1" kern="1200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endParaRPr>
            </a:p>
          </p:txBody>
        </p:sp>
        <p:sp>
          <p:nvSpPr>
            <p:cNvPr id="15" name="Szabadkézi sokszög: alakzat 14">
              <a:extLst>
                <a:ext uri="{FF2B5EF4-FFF2-40B4-BE49-F238E27FC236}">
                  <a16:creationId xmlns:a16="http://schemas.microsoft.com/office/drawing/2014/main" id="{12C9114C-A1CC-D0F4-7A7E-B78E30E3F6F0}"/>
                </a:ext>
              </a:extLst>
            </p:cNvPr>
            <p:cNvSpPr/>
            <p:nvPr/>
          </p:nvSpPr>
          <p:spPr>
            <a:xfrm>
              <a:off x="1037811" y="3752663"/>
              <a:ext cx="6540402" cy="363592"/>
            </a:xfrm>
            <a:custGeom>
              <a:avLst/>
              <a:gdLst>
                <a:gd name="connsiteX0" fmla="*/ 0 w 3351261"/>
                <a:gd name="connsiteY0" fmla="*/ 50380 h 302276"/>
                <a:gd name="connsiteX1" fmla="*/ 50380 w 3351261"/>
                <a:gd name="connsiteY1" fmla="*/ 0 h 302276"/>
                <a:gd name="connsiteX2" fmla="*/ 3300881 w 3351261"/>
                <a:gd name="connsiteY2" fmla="*/ 0 h 302276"/>
                <a:gd name="connsiteX3" fmla="*/ 3351261 w 3351261"/>
                <a:gd name="connsiteY3" fmla="*/ 50380 h 302276"/>
                <a:gd name="connsiteX4" fmla="*/ 3351261 w 3351261"/>
                <a:gd name="connsiteY4" fmla="*/ 251896 h 302276"/>
                <a:gd name="connsiteX5" fmla="*/ 3300881 w 3351261"/>
                <a:gd name="connsiteY5" fmla="*/ 302276 h 302276"/>
                <a:gd name="connsiteX6" fmla="*/ 50380 w 3351261"/>
                <a:gd name="connsiteY6" fmla="*/ 302276 h 302276"/>
                <a:gd name="connsiteX7" fmla="*/ 0 w 3351261"/>
                <a:gd name="connsiteY7" fmla="*/ 251896 h 302276"/>
                <a:gd name="connsiteX8" fmla="*/ 0 w 3351261"/>
                <a:gd name="connsiteY8" fmla="*/ 50380 h 30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1261" h="302276">
                  <a:moveTo>
                    <a:pt x="0" y="50380"/>
                  </a:moveTo>
                  <a:cubicBezTo>
                    <a:pt x="0" y="22556"/>
                    <a:pt x="22556" y="0"/>
                    <a:pt x="50380" y="0"/>
                  </a:cubicBezTo>
                  <a:lnTo>
                    <a:pt x="3300881" y="0"/>
                  </a:lnTo>
                  <a:cubicBezTo>
                    <a:pt x="3328705" y="0"/>
                    <a:pt x="3351261" y="22556"/>
                    <a:pt x="3351261" y="50380"/>
                  </a:cubicBezTo>
                  <a:lnTo>
                    <a:pt x="3351261" y="251896"/>
                  </a:lnTo>
                  <a:cubicBezTo>
                    <a:pt x="3351261" y="279720"/>
                    <a:pt x="3328705" y="302276"/>
                    <a:pt x="3300881" y="302276"/>
                  </a:cubicBezTo>
                  <a:lnTo>
                    <a:pt x="50380" y="302276"/>
                  </a:lnTo>
                  <a:cubicBezTo>
                    <a:pt x="22556" y="302276"/>
                    <a:pt x="0" y="279720"/>
                    <a:pt x="0" y="251896"/>
                  </a:cubicBezTo>
                  <a:lnTo>
                    <a:pt x="0" y="5038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476" tIns="37616" rIns="60476" bIns="37616" numCol="1" spcCol="1270" anchor="ctr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participation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of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specialists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in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mandatory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sessions</a:t>
              </a:r>
              <a:endParaRPr lang="en-GB" sz="1600" b="1" kern="1200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endParaRPr>
            </a:p>
          </p:txBody>
        </p:sp>
        <p:sp>
          <p:nvSpPr>
            <p:cNvPr id="16" name="Szabadkézi sokszög: alakzat 15">
              <a:extLst>
                <a:ext uri="{FF2B5EF4-FFF2-40B4-BE49-F238E27FC236}">
                  <a16:creationId xmlns:a16="http://schemas.microsoft.com/office/drawing/2014/main" id="{5309AA87-EBD1-2D82-E816-E2C70A5BDBDC}"/>
                </a:ext>
              </a:extLst>
            </p:cNvPr>
            <p:cNvSpPr/>
            <p:nvPr/>
          </p:nvSpPr>
          <p:spPr>
            <a:xfrm>
              <a:off x="1057235" y="4134436"/>
              <a:ext cx="6540402" cy="381771"/>
            </a:xfrm>
            <a:custGeom>
              <a:avLst/>
              <a:gdLst>
                <a:gd name="connsiteX0" fmla="*/ 0 w 3351261"/>
                <a:gd name="connsiteY0" fmla="*/ 50380 h 302276"/>
                <a:gd name="connsiteX1" fmla="*/ 50380 w 3351261"/>
                <a:gd name="connsiteY1" fmla="*/ 0 h 302276"/>
                <a:gd name="connsiteX2" fmla="*/ 3300881 w 3351261"/>
                <a:gd name="connsiteY2" fmla="*/ 0 h 302276"/>
                <a:gd name="connsiteX3" fmla="*/ 3351261 w 3351261"/>
                <a:gd name="connsiteY3" fmla="*/ 50380 h 302276"/>
                <a:gd name="connsiteX4" fmla="*/ 3351261 w 3351261"/>
                <a:gd name="connsiteY4" fmla="*/ 251896 h 302276"/>
                <a:gd name="connsiteX5" fmla="*/ 3300881 w 3351261"/>
                <a:gd name="connsiteY5" fmla="*/ 302276 h 302276"/>
                <a:gd name="connsiteX6" fmla="*/ 50380 w 3351261"/>
                <a:gd name="connsiteY6" fmla="*/ 302276 h 302276"/>
                <a:gd name="connsiteX7" fmla="*/ 0 w 3351261"/>
                <a:gd name="connsiteY7" fmla="*/ 251896 h 302276"/>
                <a:gd name="connsiteX8" fmla="*/ 0 w 3351261"/>
                <a:gd name="connsiteY8" fmla="*/ 50380 h 30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1261" h="302276">
                  <a:moveTo>
                    <a:pt x="0" y="50380"/>
                  </a:moveTo>
                  <a:cubicBezTo>
                    <a:pt x="0" y="22556"/>
                    <a:pt x="22556" y="0"/>
                    <a:pt x="50380" y="0"/>
                  </a:cubicBezTo>
                  <a:lnTo>
                    <a:pt x="3300881" y="0"/>
                  </a:lnTo>
                  <a:cubicBezTo>
                    <a:pt x="3328705" y="0"/>
                    <a:pt x="3351261" y="22556"/>
                    <a:pt x="3351261" y="50380"/>
                  </a:cubicBezTo>
                  <a:lnTo>
                    <a:pt x="3351261" y="251896"/>
                  </a:lnTo>
                  <a:cubicBezTo>
                    <a:pt x="3351261" y="279720"/>
                    <a:pt x="3328705" y="302276"/>
                    <a:pt x="3300881" y="302276"/>
                  </a:cubicBezTo>
                  <a:lnTo>
                    <a:pt x="50380" y="302276"/>
                  </a:lnTo>
                  <a:cubicBezTo>
                    <a:pt x="22556" y="302276"/>
                    <a:pt x="0" y="279720"/>
                    <a:pt x="0" y="251896"/>
                  </a:cubicBezTo>
                  <a:lnTo>
                    <a:pt x="0" y="5038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476" tIns="37616" rIns="60476" bIns="37616" numCol="1" spcCol="1270" anchor="ctr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organization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of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specialized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student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groups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and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thematic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summer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camps</a:t>
              </a:r>
              <a:r>
                <a:rPr lang="hu-HU" sz="1600" b="1" i="0" kern="1200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endParaRPr lang="en-GB" sz="1600" b="1" kern="1200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endParaRPr>
            </a:p>
          </p:txBody>
        </p:sp>
        <p:sp>
          <p:nvSpPr>
            <p:cNvPr id="17" name="Szabadkézi sokszög: alakzat 16">
              <a:extLst>
                <a:ext uri="{FF2B5EF4-FFF2-40B4-BE49-F238E27FC236}">
                  <a16:creationId xmlns:a16="http://schemas.microsoft.com/office/drawing/2014/main" id="{703F6FC5-ED78-737D-3B16-BF6FF3F8B3EA}"/>
                </a:ext>
              </a:extLst>
            </p:cNvPr>
            <p:cNvSpPr/>
            <p:nvPr/>
          </p:nvSpPr>
          <p:spPr>
            <a:xfrm>
              <a:off x="1037811" y="4516208"/>
              <a:ext cx="6540402" cy="363592"/>
            </a:xfrm>
            <a:custGeom>
              <a:avLst/>
              <a:gdLst>
                <a:gd name="connsiteX0" fmla="*/ 0 w 3351261"/>
                <a:gd name="connsiteY0" fmla="*/ 50380 h 302276"/>
                <a:gd name="connsiteX1" fmla="*/ 50380 w 3351261"/>
                <a:gd name="connsiteY1" fmla="*/ 0 h 302276"/>
                <a:gd name="connsiteX2" fmla="*/ 3300881 w 3351261"/>
                <a:gd name="connsiteY2" fmla="*/ 0 h 302276"/>
                <a:gd name="connsiteX3" fmla="*/ 3351261 w 3351261"/>
                <a:gd name="connsiteY3" fmla="*/ 50380 h 302276"/>
                <a:gd name="connsiteX4" fmla="*/ 3351261 w 3351261"/>
                <a:gd name="connsiteY4" fmla="*/ 251896 h 302276"/>
                <a:gd name="connsiteX5" fmla="*/ 3300881 w 3351261"/>
                <a:gd name="connsiteY5" fmla="*/ 302276 h 302276"/>
                <a:gd name="connsiteX6" fmla="*/ 50380 w 3351261"/>
                <a:gd name="connsiteY6" fmla="*/ 302276 h 302276"/>
                <a:gd name="connsiteX7" fmla="*/ 0 w 3351261"/>
                <a:gd name="connsiteY7" fmla="*/ 251896 h 302276"/>
                <a:gd name="connsiteX8" fmla="*/ 0 w 3351261"/>
                <a:gd name="connsiteY8" fmla="*/ 50380 h 30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1261" h="302276">
                  <a:moveTo>
                    <a:pt x="0" y="50380"/>
                  </a:moveTo>
                  <a:cubicBezTo>
                    <a:pt x="0" y="22556"/>
                    <a:pt x="22556" y="0"/>
                    <a:pt x="50380" y="0"/>
                  </a:cubicBezTo>
                  <a:lnTo>
                    <a:pt x="3300881" y="0"/>
                  </a:lnTo>
                  <a:cubicBezTo>
                    <a:pt x="3328705" y="0"/>
                    <a:pt x="3351261" y="22556"/>
                    <a:pt x="3351261" y="50380"/>
                  </a:cubicBezTo>
                  <a:lnTo>
                    <a:pt x="3351261" y="251896"/>
                  </a:lnTo>
                  <a:cubicBezTo>
                    <a:pt x="3351261" y="279720"/>
                    <a:pt x="3328705" y="302276"/>
                    <a:pt x="3300881" y="302276"/>
                  </a:cubicBezTo>
                  <a:lnTo>
                    <a:pt x="50380" y="302276"/>
                  </a:lnTo>
                  <a:cubicBezTo>
                    <a:pt x="22556" y="302276"/>
                    <a:pt x="0" y="279720"/>
                    <a:pt x="0" y="251896"/>
                  </a:cubicBezTo>
                  <a:lnTo>
                    <a:pt x="0" y="5038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476" tIns="37616" rIns="60476" bIns="37616" numCol="1" spcCol="1270" anchor="ctr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assessment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of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student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needs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in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the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form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of a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questionnaire</a:t>
              </a:r>
              <a:endParaRPr lang="en-GB" sz="1600" b="1" kern="1200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endParaRPr>
            </a:p>
          </p:txBody>
        </p:sp>
        <p:sp>
          <p:nvSpPr>
            <p:cNvPr id="18" name="Szabadkézi sokszög: alakzat 17">
              <a:extLst>
                <a:ext uri="{FF2B5EF4-FFF2-40B4-BE49-F238E27FC236}">
                  <a16:creationId xmlns:a16="http://schemas.microsoft.com/office/drawing/2014/main" id="{D5D842C5-B74C-B8A3-3EC7-96B35492FAA3}"/>
                </a:ext>
              </a:extLst>
            </p:cNvPr>
            <p:cNvSpPr/>
            <p:nvPr/>
          </p:nvSpPr>
          <p:spPr>
            <a:xfrm>
              <a:off x="1057235" y="4897980"/>
              <a:ext cx="6540402" cy="363592"/>
            </a:xfrm>
            <a:custGeom>
              <a:avLst/>
              <a:gdLst>
                <a:gd name="connsiteX0" fmla="*/ 0 w 3351261"/>
                <a:gd name="connsiteY0" fmla="*/ 50380 h 302276"/>
                <a:gd name="connsiteX1" fmla="*/ 50380 w 3351261"/>
                <a:gd name="connsiteY1" fmla="*/ 0 h 302276"/>
                <a:gd name="connsiteX2" fmla="*/ 3300881 w 3351261"/>
                <a:gd name="connsiteY2" fmla="*/ 0 h 302276"/>
                <a:gd name="connsiteX3" fmla="*/ 3351261 w 3351261"/>
                <a:gd name="connsiteY3" fmla="*/ 50380 h 302276"/>
                <a:gd name="connsiteX4" fmla="*/ 3351261 w 3351261"/>
                <a:gd name="connsiteY4" fmla="*/ 251896 h 302276"/>
                <a:gd name="connsiteX5" fmla="*/ 3300881 w 3351261"/>
                <a:gd name="connsiteY5" fmla="*/ 302276 h 302276"/>
                <a:gd name="connsiteX6" fmla="*/ 50380 w 3351261"/>
                <a:gd name="connsiteY6" fmla="*/ 302276 h 302276"/>
                <a:gd name="connsiteX7" fmla="*/ 0 w 3351261"/>
                <a:gd name="connsiteY7" fmla="*/ 251896 h 302276"/>
                <a:gd name="connsiteX8" fmla="*/ 0 w 3351261"/>
                <a:gd name="connsiteY8" fmla="*/ 50380 h 30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1261" h="302276">
                  <a:moveTo>
                    <a:pt x="0" y="50380"/>
                  </a:moveTo>
                  <a:cubicBezTo>
                    <a:pt x="0" y="22556"/>
                    <a:pt x="22556" y="0"/>
                    <a:pt x="50380" y="0"/>
                  </a:cubicBezTo>
                  <a:lnTo>
                    <a:pt x="3300881" y="0"/>
                  </a:lnTo>
                  <a:cubicBezTo>
                    <a:pt x="3328705" y="0"/>
                    <a:pt x="3351261" y="22556"/>
                    <a:pt x="3351261" y="50380"/>
                  </a:cubicBezTo>
                  <a:lnTo>
                    <a:pt x="3351261" y="251896"/>
                  </a:lnTo>
                  <a:cubicBezTo>
                    <a:pt x="3351261" y="279720"/>
                    <a:pt x="3328705" y="302276"/>
                    <a:pt x="3300881" y="302276"/>
                  </a:cubicBezTo>
                  <a:lnTo>
                    <a:pt x="50380" y="302276"/>
                  </a:lnTo>
                  <a:cubicBezTo>
                    <a:pt x="22556" y="302276"/>
                    <a:pt x="0" y="279720"/>
                    <a:pt x="0" y="251896"/>
                  </a:cubicBezTo>
                  <a:lnTo>
                    <a:pt x="0" y="5038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476" tIns="37616" rIns="60476" bIns="37616" numCol="1" spcCol="1270" anchor="ctr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i</a:t>
              </a:r>
              <a:r>
                <a:rPr lang="hu-HU" sz="1600" b="1" i="0" kern="1200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nteractive</a:t>
              </a:r>
              <a:r>
                <a:rPr lang="hu-HU" sz="1600" b="1" i="0" kern="1200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sz="1600" b="1" i="0" kern="1200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tasks</a:t>
              </a:r>
              <a:r>
                <a:rPr lang="hu-HU" sz="1600" b="1" i="0" kern="1200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, </a:t>
              </a:r>
              <a:r>
                <a:rPr lang="hu-HU" sz="1600" b="1" i="0" kern="1200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movies</a:t>
              </a:r>
              <a:r>
                <a:rPr lang="hu-HU" sz="1600" b="1" i="0" kern="1200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and </a:t>
              </a:r>
              <a:r>
                <a:rPr lang="hu-HU" sz="1600" b="1" i="0" kern="1200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games</a:t>
              </a:r>
              <a:endParaRPr lang="en-GB" sz="1600" b="1" kern="1200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endParaRPr>
            </a:p>
          </p:txBody>
        </p:sp>
        <p:sp>
          <p:nvSpPr>
            <p:cNvPr id="19" name="Szabadkézi sokszög: alakzat 18">
              <a:extLst>
                <a:ext uri="{FF2B5EF4-FFF2-40B4-BE49-F238E27FC236}">
                  <a16:creationId xmlns:a16="http://schemas.microsoft.com/office/drawing/2014/main" id="{A3672C2A-6EBC-0BF2-E6DD-F1646DF01437}"/>
                </a:ext>
              </a:extLst>
            </p:cNvPr>
            <p:cNvSpPr/>
            <p:nvPr/>
          </p:nvSpPr>
          <p:spPr>
            <a:xfrm>
              <a:off x="1037811" y="5279752"/>
              <a:ext cx="6540402" cy="363592"/>
            </a:xfrm>
            <a:custGeom>
              <a:avLst/>
              <a:gdLst>
                <a:gd name="connsiteX0" fmla="*/ 0 w 3351261"/>
                <a:gd name="connsiteY0" fmla="*/ 50380 h 302276"/>
                <a:gd name="connsiteX1" fmla="*/ 50380 w 3351261"/>
                <a:gd name="connsiteY1" fmla="*/ 0 h 302276"/>
                <a:gd name="connsiteX2" fmla="*/ 3300881 w 3351261"/>
                <a:gd name="connsiteY2" fmla="*/ 0 h 302276"/>
                <a:gd name="connsiteX3" fmla="*/ 3351261 w 3351261"/>
                <a:gd name="connsiteY3" fmla="*/ 50380 h 302276"/>
                <a:gd name="connsiteX4" fmla="*/ 3351261 w 3351261"/>
                <a:gd name="connsiteY4" fmla="*/ 251896 h 302276"/>
                <a:gd name="connsiteX5" fmla="*/ 3300881 w 3351261"/>
                <a:gd name="connsiteY5" fmla="*/ 302276 h 302276"/>
                <a:gd name="connsiteX6" fmla="*/ 50380 w 3351261"/>
                <a:gd name="connsiteY6" fmla="*/ 302276 h 302276"/>
                <a:gd name="connsiteX7" fmla="*/ 0 w 3351261"/>
                <a:gd name="connsiteY7" fmla="*/ 251896 h 302276"/>
                <a:gd name="connsiteX8" fmla="*/ 0 w 3351261"/>
                <a:gd name="connsiteY8" fmla="*/ 50380 h 30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1261" h="302276">
                  <a:moveTo>
                    <a:pt x="0" y="50380"/>
                  </a:moveTo>
                  <a:cubicBezTo>
                    <a:pt x="0" y="22556"/>
                    <a:pt x="22556" y="0"/>
                    <a:pt x="50380" y="0"/>
                  </a:cubicBezTo>
                  <a:lnTo>
                    <a:pt x="3300881" y="0"/>
                  </a:lnTo>
                  <a:cubicBezTo>
                    <a:pt x="3328705" y="0"/>
                    <a:pt x="3351261" y="22556"/>
                    <a:pt x="3351261" y="50380"/>
                  </a:cubicBezTo>
                  <a:lnTo>
                    <a:pt x="3351261" y="251896"/>
                  </a:lnTo>
                  <a:cubicBezTo>
                    <a:pt x="3351261" y="279720"/>
                    <a:pt x="3328705" y="302276"/>
                    <a:pt x="3300881" y="302276"/>
                  </a:cubicBezTo>
                  <a:lnTo>
                    <a:pt x="50380" y="302276"/>
                  </a:lnTo>
                  <a:cubicBezTo>
                    <a:pt x="22556" y="302276"/>
                    <a:pt x="0" y="279720"/>
                    <a:pt x="0" y="251896"/>
                  </a:cubicBezTo>
                  <a:lnTo>
                    <a:pt x="0" y="5038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476" tIns="37616" rIns="60476" bIns="37616" numCol="1" spcCol="1270" anchor="ctr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organization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of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academic</a:t>
              </a:r>
              <a:r>
                <a:rPr lang="hu-HU" sz="1600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sz="1600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competitions</a:t>
              </a:r>
              <a:endParaRPr lang="en-GB" sz="1600" b="1" kern="1200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endParaRPr>
            </a:p>
          </p:txBody>
        </p:sp>
      </p:grpSp>
      <p:grpSp>
        <p:nvGrpSpPr>
          <p:cNvPr id="25" name="Csoportba foglalás 24">
            <a:extLst>
              <a:ext uri="{FF2B5EF4-FFF2-40B4-BE49-F238E27FC236}">
                <a16:creationId xmlns:a16="http://schemas.microsoft.com/office/drawing/2014/main" id="{7CE842E5-26C2-52F8-BDB8-1A2D26DA0FA7}"/>
              </a:ext>
            </a:extLst>
          </p:cNvPr>
          <p:cNvGrpSpPr/>
          <p:nvPr/>
        </p:nvGrpSpPr>
        <p:grpSpPr>
          <a:xfrm>
            <a:off x="4486276" y="-201454"/>
            <a:ext cx="9412606" cy="7059454"/>
            <a:chOff x="6506493" y="925826"/>
            <a:chExt cx="6085556" cy="4564167"/>
          </a:xfrm>
        </p:grpSpPr>
        <p:pic>
          <p:nvPicPr>
            <p:cNvPr id="23" name="Kép 22">
              <a:extLst>
                <a:ext uri="{FF2B5EF4-FFF2-40B4-BE49-F238E27FC236}">
                  <a16:creationId xmlns:a16="http://schemas.microsoft.com/office/drawing/2014/main" id="{1A7119F2-F420-F2A3-3BAD-915791D9E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493" y="925826"/>
              <a:ext cx="6085556" cy="4564167"/>
            </a:xfrm>
            <a:prstGeom prst="rect">
              <a:avLst/>
            </a:prstGeom>
          </p:spPr>
        </p:pic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0AA63759-45D9-908A-1AC2-7C193D3DCB31}"/>
                </a:ext>
              </a:extLst>
            </p:cNvPr>
            <p:cNvSpPr txBox="1"/>
            <p:nvPr/>
          </p:nvSpPr>
          <p:spPr>
            <a:xfrm rot="21460697">
              <a:off x="8073917" y="2081085"/>
              <a:ext cx="2765104" cy="4318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hu-HU" b="1" dirty="0">
                  <a:solidFill>
                    <a:schemeClr val="bg1"/>
                  </a:solidFill>
                  <a:latin typeface="Lucida Fax" panose="02060602050505020204" pitchFamily="18" charset="0"/>
                </a:rPr>
                <a:t>Law </a:t>
              </a:r>
              <a:r>
                <a:rPr lang="hu-HU" b="1" dirty="0" err="1">
                  <a:solidFill>
                    <a:schemeClr val="bg1"/>
                  </a:solidFill>
                  <a:latin typeface="Lucida Fax" panose="02060602050505020204" pitchFamily="18" charset="0"/>
                </a:rPr>
                <a:t>on</a:t>
              </a:r>
              <a:r>
                <a:rPr lang="hu-HU" b="1" dirty="0">
                  <a:solidFill>
                    <a:schemeClr val="bg1"/>
                  </a:solidFill>
                  <a:latin typeface="Lucida Fax" panose="02060602050505020204" pitchFamily="18" charset="0"/>
                </a:rPr>
                <a:t> </a:t>
              </a:r>
              <a:r>
                <a:rPr lang="hu-HU" b="1" dirty="0" err="1">
                  <a:solidFill>
                    <a:schemeClr val="bg1"/>
                  </a:solidFill>
                  <a:latin typeface="Lucida Fax" panose="02060602050505020204" pitchFamily="18" charset="0"/>
                </a:rPr>
                <a:t>Vocational</a:t>
              </a:r>
              <a:r>
                <a:rPr lang="hu-HU" b="1" dirty="0">
                  <a:solidFill>
                    <a:schemeClr val="bg1"/>
                  </a:solidFill>
                  <a:latin typeface="Lucida Fax" panose="02060602050505020204" pitchFamily="18" charset="0"/>
                </a:rPr>
                <a:t> Education and </a:t>
              </a:r>
              <a:r>
                <a:rPr lang="hu-HU" b="1" dirty="0" err="1">
                  <a:solidFill>
                    <a:schemeClr val="bg1"/>
                  </a:solidFill>
                  <a:latin typeface="Lucida Fax" panose="02060602050505020204" pitchFamily="18" charset="0"/>
                </a:rPr>
                <a:t>Training</a:t>
              </a:r>
              <a:r>
                <a:rPr lang="hu-HU" b="1" dirty="0">
                  <a:solidFill>
                    <a:schemeClr val="bg1"/>
                  </a:solidFill>
                  <a:latin typeface="Lucida Fax" panose="02060602050505020204" pitchFamily="18" charset="0"/>
                </a:rPr>
                <a:t>, § 348. §</a:t>
              </a:r>
            </a:p>
          </p:txBody>
        </p:sp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id="{63AA3B66-4137-5A57-43C2-374A2CBD402A}"/>
                </a:ext>
              </a:extLst>
            </p:cNvPr>
            <p:cNvSpPr txBox="1"/>
            <p:nvPr/>
          </p:nvSpPr>
          <p:spPr>
            <a:xfrm rot="407506">
              <a:off x="8657855" y="3322366"/>
              <a:ext cx="2418309" cy="258684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hu-HU" sz="2000" b="1" dirty="0">
                  <a:solidFill>
                    <a:schemeClr val="bg1"/>
                  </a:solidFill>
                  <a:latin typeface="Lucida Fax" panose="02060602050505020204" pitchFamily="18" charset="0"/>
                </a:rPr>
                <a:t>Professional program</a:t>
              </a:r>
            </a:p>
          </p:txBody>
        </p:sp>
      </p:grpSp>
      <p:sp>
        <p:nvSpPr>
          <p:cNvPr id="3" name="Ellipszis 2">
            <a:extLst>
              <a:ext uri="{FF2B5EF4-FFF2-40B4-BE49-F238E27FC236}">
                <a16:creationId xmlns:a16="http://schemas.microsoft.com/office/drawing/2014/main" id="{71791240-D23A-466E-9F99-BF754DD21F08}"/>
              </a:ext>
            </a:extLst>
          </p:cNvPr>
          <p:cNvSpPr/>
          <p:nvPr/>
        </p:nvSpPr>
        <p:spPr>
          <a:xfrm>
            <a:off x="457404" y="1380308"/>
            <a:ext cx="113211" cy="113211"/>
          </a:xfrm>
          <a:prstGeom prst="ellipse">
            <a:avLst/>
          </a:prstGeom>
          <a:solidFill>
            <a:srgbClr val="0F70B7"/>
          </a:solidFill>
          <a:ln>
            <a:solidFill>
              <a:srgbClr val="0F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Ellipszis 34">
            <a:extLst>
              <a:ext uri="{FF2B5EF4-FFF2-40B4-BE49-F238E27FC236}">
                <a16:creationId xmlns:a16="http://schemas.microsoft.com/office/drawing/2014/main" id="{A7537D65-AE72-4761-8694-F4C3EAB62DBD}"/>
              </a:ext>
            </a:extLst>
          </p:cNvPr>
          <p:cNvSpPr/>
          <p:nvPr/>
        </p:nvSpPr>
        <p:spPr>
          <a:xfrm>
            <a:off x="457404" y="1784720"/>
            <a:ext cx="113211" cy="113211"/>
          </a:xfrm>
          <a:prstGeom prst="ellipse">
            <a:avLst/>
          </a:prstGeom>
          <a:solidFill>
            <a:srgbClr val="662583"/>
          </a:solidFill>
          <a:ln>
            <a:solidFill>
              <a:srgbClr val="984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Ellipszis 35">
            <a:extLst>
              <a:ext uri="{FF2B5EF4-FFF2-40B4-BE49-F238E27FC236}">
                <a16:creationId xmlns:a16="http://schemas.microsoft.com/office/drawing/2014/main" id="{8266649F-1F30-43D1-87E4-A7271B890234}"/>
              </a:ext>
            </a:extLst>
          </p:cNvPr>
          <p:cNvSpPr/>
          <p:nvPr/>
        </p:nvSpPr>
        <p:spPr>
          <a:xfrm>
            <a:off x="454790" y="2238784"/>
            <a:ext cx="113211" cy="113211"/>
          </a:xfrm>
          <a:prstGeom prst="ellipse">
            <a:avLst/>
          </a:prstGeom>
          <a:solidFill>
            <a:srgbClr val="2B1F51"/>
          </a:solidFill>
          <a:ln>
            <a:solidFill>
              <a:srgbClr val="662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Ellipszis 36">
            <a:extLst>
              <a:ext uri="{FF2B5EF4-FFF2-40B4-BE49-F238E27FC236}">
                <a16:creationId xmlns:a16="http://schemas.microsoft.com/office/drawing/2014/main" id="{C0756C7A-954C-422A-B56A-A7FA5A82A77E}"/>
              </a:ext>
            </a:extLst>
          </p:cNvPr>
          <p:cNvSpPr/>
          <p:nvPr/>
        </p:nvSpPr>
        <p:spPr>
          <a:xfrm>
            <a:off x="454790" y="2694388"/>
            <a:ext cx="113211" cy="113211"/>
          </a:xfrm>
          <a:prstGeom prst="ellipse">
            <a:avLst/>
          </a:prstGeom>
          <a:solidFill>
            <a:srgbClr val="984796"/>
          </a:solidFill>
          <a:ln>
            <a:solidFill>
              <a:srgbClr val="984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Ellipszis 46">
            <a:extLst>
              <a:ext uri="{FF2B5EF4-FFF2-40B4-BE49-F238E27FC236}">
                <a16:creationId xmlns:a16="http://schemas.microsoft.com/office/drawing/2014/main" id="{34770EBD-103D-49DF-8F70-89942403842C}"/>
              </a:ext>
            </a:extLst>
          </p:cNvPr>
          <p:cNvSpPr/>
          <p:nvPr/>
        </p:nvSpPr>
        <p:spPr>
          <a:xfrm>
            <a:off x="463103" y="3146285"/>
            <a:ext cx="113211" cy="113211"/>
          </a:xfrm>
          <a:prstGeom prst="ellipse">
            <a:avLst/>
          </a:prstGeom>
          <a:solidFill>
            <a:srgbClr val="2E3E1A"/>
          </a:solidFill>
          <a:ln>
            <a:solidFill>
              <a:srgbClr val="2E3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Ellipszis 49">
            <a:extLst>
              <a:ext uri="{FF2B5EF4-FFF2-40B4-BE49-F238E27FC236}">
                <a16:creationId xmlns:a16="http://schemas.microsoft.com/office/drawing/2014/main" id="{92B2B1A2-2DFC-425A-8BB9-FEF2F55E4EFE}"/>
              </a:ext>
            </a:extLst>
          </p:cNvPr>
          <p:cNvSpPr/>
          <p:nvPr/>
        </p:nvSpPr>
        <p:spPr>
          <a:xfrm>
            <a:off x="454789" y="3550697"/>
            <a:ext cx="113211" cy="113211"/>
          </a:xfrm>
          <a:prstGeom prst="ellipse">
            <a:avLst/>
          </a:prstGeom>
          <a:solidFill>
            <a:srgbClr val="808123"/>
          </a:solidFill>
          <a:ln>
            <a:solidFill>
              <a:srgbClr val="8081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Ellipszis 50">
            <a:extLst>
              <a:ext uri="{FF2B5EF4-FFF2-40B4-BE49-F238E27FC236}">
                <a16:creationId xmlns:a16="http://schemas.microsoft.com/office/drawing/2014/main" id="{A36DDA29-4F43-4FFF-8FBF-57EA441F5D79}"/>
              </a:ext>
            </a:extLst>
          </p:cNvPr>
          <p:cNvSpPr/>
          <p:nvPr/>
        </p:nvSpPr>
        <p:spPr>
          <a:xfrm>
            <a:off x="454789" y="3990549"/>
            <a:ext cx="113211" cy="113211"/>
          </a:xfrm>
          <a:prstGeom prst="ellipse">
            <a:avLst/>
          </a:prstGeom>
          <a:solidFill>
            <a:srgbClr val="A9BF53"/>
          </a:solidFill>
          <a:ln>
            <a:solidFill>
              <a:srgbClr val="A9B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Ellipszis 51">
            <a:extLst>
              <a:ext uri="{FF2B5EF4-FFF2-40B4-BE49-F238E27FC236}">
                <a16:creationId xmlns:a16="http://schemas.microsoft.com/office/drawing/2014/main" id="{1896A6C3-D666-4D50-994D-3BC14702BFD1}"/>
              </a:ext>
            </a:extLst>
          </p:cNvPr>
          <p:cNvSpPr/>
          <p:nvPr/>
        </p:nvSpPr>
        <p:spPr>
          <a:xfrm>
            <a:off x="454789" y="4416220"/>
            <a:ext cx="113211" cy="113211"/>
          </a:xfrm>
          <a:prstGeom prst="ellipse">
            <a:avLst/>
          </a:prstGeom>
          <a:solidFill>
            <a:srgbClr val="0F70B7"/>
          </a:solidFill>
          <a:ln>
            <a:solidFill>
              <a:srgbClr val="0F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3" name="Ellipszis 52">
            <a:extLst>
              <a:ext uri="{FF2B5EF4-FFF2-40B4-BE49-F238E27FC236}">
                <a16:creationId xmlns:a16="http://schemas.microsoft.com/office/drawing/2014/main" id="{036C81D4-C7BA-42F7-809F-F3843C019927}"/>
              </a:ext>
            </a:extLst>
          </p:cNvPr>
          <p:cNvSpPr/>
          <p:nvPr/>
        </p:nvSpPr>
        <p:spPr>
          <a:xfrm>
            <a:off x="454789" y="4839325"/>
            <a:ext cx="113211" cy="113211"/>
          </a:xfrm>
          <a:prstGeom prst="ellipse">
            <a:avLst/>
          </a:prstGeom>
          <a:solidFill>
            <a:srgbClr val="662583"/>
          </a:solidFill>
          <a:ln>
            <a:solidFill>
              <a:srgbClr val="662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Ellipszis 53">
            <a:extLst>
              <a:ext uri="{FF2B5EF4-FFF2-40B4-BE49-F238E27FC236}">
                <a16:creationId xmlns:a16="http://schemas.microsoft.com/office/drawing/2014/main" id="{D0BD5DC4-1327-44A1-A74A-643D88D5A90C}"/>
              </a:ext>
            </a:extLst>
          </p:cNvPr>
          <p:cNvSpPr/>
          <p:nvPr/>
        </p:nvSpPr>
        <p:spPr>
          <a:xfrm>
            <a:off x="454790" y="5266849"/>
            <a:ext cx="113211" cy="113211"/>
          </a:xfrm>
          <a:prstGeom prst="ellipse">
            <a:avLst/>
          </a:prstGeom>
          <a:solidFill>
            <a:srgbClr val="2B1F51"/>
          </a:solidFill>
          <a:ln>
            <a:solidFill>
              <a:srgbClr val="2B1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5" name="Ellipszis 54">
            <a:extLst>
              <a:ext uri="{FF2B5EF4-FFF2-40B4-BE49-F238E27FC236}">
                <a16:creationId xmlns:a16="http://schemas.microsoft.com/office/drawing/2014/main" id="{2755E945-4B72-41A8-9817-B90689233B91}"/>
              </a:ext>
            </a:extLst>
          </p:cNvPr>
          <p:cNvSpPr/>
          <p:nvPr/>
        </p:nvSpPr>
        <p:spPr>
          <a:xfrm>
            <a:off x="454789" y="5706171"/>
            <a:ext cx="113211" cy="113211"/>
          </a:xfrm>
          <a:prstGeom prst="ellipse">
            <a:avLst/>
          </a:prstGeom>
          <a:solidFill>
            <a:srgbClr val="984796"/>
          </a:solidFill>
          <a:ln>
            <a:solidFill>
              <a:srgbClr val="984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4571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94703B0-4F47-4222-8A0E-B73C9C6AB0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7572792"/>
              </p:ext>
            </p:extLst>
          </p:nvPr>
        </p:nvGraphicFramePr>
        <p:xfrm>
          <a:off x="523874" y="1064817"/>
          <a:ext cx="11153775" cy="4389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ím 1">
            <a:extLst>
              <a:ext uri="{FF2B5EF4-FFF2-40B4-BE49-F238E27FC236}">
                <a16:creationId xmlns:a16="http://schemas.microsoft.com/office/drawing/2014/main" id="{7AF05A74-7E72-045E-EEA4-A6150AD43E90}"/>
              </a:ext>
            </a:extLst>
          </p:cNvPr>
          <p:cNvSpPr txBox="1">
            <a:spLocks/>
          </p:cNvSpPr>
          <p:nvPr/>
        </p:nvSpPr>
        <p:spPr>
          <a:xfrm>
            <a:off x="561973" y="295511"/>
            <a:ext cx="11006137" cy="5561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Platforms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for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information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on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vocational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training</a:t>
            </a:r>
            <a:endParaRPr lang="hu-HU" sz="2800" b="1" dirty="0">
              <a:solidFill>
                <a:srgbClr val="0F70B7"/>
              </a:solidFill>
              <a:latin typeface="Lucida Fax" panose="020606020505050202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255576F-3E3B-41DC-84CF-4DBE179C4D3D}"/>
              </a:ext>
            </a:extLst>
          </p:cNvPr>
          <p:cNvSpPr txBox="1"/>
          <p:nvPr/>
        </p:nvSpPr>
        <p:spPr>
          <a:xfrm>
            <a:off x="10668268" y="5154067"/>
            <a:ext cx="609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b="1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NT/NV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D960B5A-DE8E-4E54-A362-C703F0961CA7}"/>
              </a:ext>
            </a:extLst>
          </p:cNvPr>
          <p:cNvSpPr txBox="1"/>
          <p:nvPr/>
        </p:nvSpPr>
        <p:spPr>
          <a:xfrm>
            <a:off x="0" y="569854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solidFill>
                  <a:srgbClr val="0F70B7"/>
                </a:solidFill>
                <a:latin typeface="Lucida Fax" panose="02060602050505020204" pitchFamily="18" charset="0"/>
              </a:rPr>
              <a:t>A </a:t>
            </a:r>
            <a:r>
              <a:rPr lang="hu-HU" sz="14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subsample</a:t>
            </a:r>
            <a:r>
              <a:rPr lang="hu-HU" sz="1400" b="1" dirty="0">
                <a:solidFill>
                  <a:srgbClr val="0F70B7"/>
                </a:solidFill>
                <a:latin typeface="Lucida Fax" panose="02060602050505020204" pitchFamily="18" charset="0"/>
              </a:rPr>
              <a:t> of 9th </a:t>
            </a:r>
            <a:r>
              <a:rPr lang="hu-HU" sz="14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graders</a:t>
            </a:r>
            <a:r>
              <a:rPr lang="hu-HU" sz="1400" b="1" dirty="0">
                <a:solidFill>
                  <a:srgbClr val="0F70B7"/>
                </a:solidFill>
                <a:latin typeface="Lucida Fax" panose="02060602050505020204" pitchFamily="18" charset="0"/>
              </a:rPr>
              <a:t> and 16-year-olds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3486F1C-8137-4BFB-B273-8FAB948AD4D6}"/>
              </a:ext>
            </a:extLst>
          </p:cNvPr>
          <p:cNvSpPr txBox="1"/>
          <p:nvPr/>
        </p:nvSpPr>
        <p:spPr>
          <a:xfrm>
            <a:off x="9239518" y="6006321"/>
            <a:ext cx="2952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i="1" dirty="0">
                <a:solidFill>
                  <a:srgbClr val="0F70B7"/>
                </a:solidFill>
                <a:latin typeface="Lucida Fax" panose="02060602050505020204" pitchFamily="18" charset="0"/>
              </a:rPr>
              <a:t>NSZFH 2023 </a:t>
            </a:r>
            <a:r>
              <a:rPr lang="hu-HU" sz="1200" i="1" dirty="0" err="1">
                <a:solidFill>
                  <a:srgbClr val="0F70B7"/>
                </a:solidFill>
                <a:latin typeface="Lucida Fax" panose="02060602050505020204" pitchFamily="18" charset="0"/>
              </a:rPr>
              <a:t>questionnaire</a:t>
            </a:r>
            <a:r>
              <a:rPr lang="hu-HU" sz="1200" i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1200" i="1" dirty="0" err="1">
                <a:solidFill>
                  <a:srgbClr val="0F70B7"/>
                </a:solidFill>
                <a:latin typeface="Lucida Fax" panose="02060602050505020204" pitchFamily="18" charset="0"/>
              </a:rPr>
              <a:t>survey</a:t>
            </a:r>
            <a:endParaRPr lang="hu-HU" sz="1200" i="1" dirty="0">
              <a:solidFill>
                <a:srgbClr val="0F70B7"/>
              </a:solidFill>
              <a:latin typeface="Lucida Fax" panose="02060602050505020204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313C4F7-FDCF-47C3-893B-079B3ADF3C0D}"/>
              </a:ext>
            </a:extLst>
          </p:cNvPr>
          <p:cNvSpPr txBox="1"/>
          <p:nvPr/>
        </p:nvSpPr>
        <p:spPr>
          <a:xfrm>
            <a:off x="1288167" y="508481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900" b="1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Schools</a:t>
            </a:r>
            <a:r>
              <a:rPr lang="hu-HU" sz="900" b="1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’</a:t>
            </a:r>
          </a:p>
          <a:p>
            <a:pPr algn="ctr"/>
            <a:r>
              <a:rPr lang="hu-HU" sz="900" b="1" dirty="0" err="1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websites</a:t>
            </a:r>
            <a:endParaRPr lang="hu-HU" sz="9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D3F0E470-F206-42AA-B52C-4BDE3E714EF5}"/>
              </a:ext>
            </a:extLst>
          </p:cNvPr>
          <p:cNvSpPr txBox="1"/>
          <p:nvPr/>
        </p:nvSpPr>
        <p:spPr>
          <a:xfrm>
            <a:off x="2457634" y="5154067"/>
            <a:ext cx="7585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b="1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Facebook</a:t>
            </a:r>
            <a:endParaRPr lang="hu-HU" sz="9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783B468-1499-4265-959F-EBF6951CDF97}"/>
              </a:ext>
            </a:extLst>
          </p:cNvPr>
          <p:cNvSpPr txBox="1"/>
          <p:nvPr/>
        </p:nvSpPr>
        <p:spPr>
          <a:xfrm>
            <a:off x="3668779" y="5154067"/>
            <a:ext cx="7280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b="1" dirty="0">
                <a:solidFill>
                  <a:schemeClr val="bg2">
                    <a:lumMod val="25000"/>
                  </a:schemeClr>
                </a:solidFill>
                <a:latin typeface="Lucida Fax" panose="02060602050505020204" pitchFamily="18" charset="0"/>
              </a:rPr>
              <a:t>YouTube</a:t>
            </a:r>
            <a:endParaRPr lang="hu-HU" sz="9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99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935C0A5-F8E7-461C-B4A0-4349DE4E95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6873040"/>
              </p:ext>
            </p:extLst>
          </p:nvPr>
        </p:nvGraphicFramePr>
        <p:xfrm>
          <a:off x="0" y="918775"/>
          <a:ext cx="12192000" cy="5227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ím 1">
            <a:extLst>
              <a:ext uri="{FF2B5EF4-FFF2-40B4-BE49-F238E27FC236}">
                <a16:creationId xmlns:a16="http://schemas.microsoft.com/office/drawing/2014/main" id="{2AB032B6-9400-65AD-09EC-3A825291CC60}"/>
              </a:ext>
            </a:extLst>
          </p:cNvPr>
          <p:cNvSpPr txBox="1">
            <a:spLocks/>
          </p:cNvSpPr>
          <p:nvPr/>
        </p:nvSpPr>
        <p:spPr>
          <a:xfrm>
            <a:off x="552450" y="169037"/>
            <a:ext cx="10767781" cy="6913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Reasons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for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choosing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vocational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education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 and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training</a:t>
            </a:r>
            <a:endParaRPr lang="hu-HU" sz="2800" b="1" dirty="0">
              <a:solidFill>
                <a:schemeClr val="accent1">
                  <a:lumMod val="75000"/>
                </a:schemeClr>
              </a:solidFill>
              <a:latin typeface="Lucida Fax" panose="020606020505050202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840409A-4A01-DC2F-F0AF-694738FF5C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25" y="1620289"/>
            <a:ext cx="4038599" cy="3962773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13966DB-8D20-4570-929C-16F06D0E75B9}"/>
              </a:ext>
            </a:extLst>
          </p:cNvPr>
          <p:cNvSpPr txBox="1"/>
          <p:nvPr/>
        </p:nvSpPr>
        <p:spPr>
          <a:xfrm>
            <a:off x="161926" y="1284869"/>
            <a:ext cx="35768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Here I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can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learn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something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that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interests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me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CCE31D3-3480-42A9-997F-69CDF5865CBA}"/>
              </a:ext>
            </a:extLst>
          </p:cNvPr>
          <p:cNvSpPr txBox="1"/>
          <p:nvPr/>
        </p:nvSpPr>
        <p:spPr>
          <a:xfrm>
            <a:off x="9067800" y="6007577"/>
            <a:ext cx="3002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i="1" dirty="0">
                <a:solidFill>
                  <a:srgbClr val="2B1F51"/>
                </a:solidFill>
                <a:latin typeface="Lucida Fax" panose="02060602050505020204" pitchFamily="18" charset="0"/>
              </a:rPr>
              <a:t>NSZFH 2023 </a:t>
            </a:r>
            <a:r>
              <a:rPr lang="hu-HU" sz="1200" b="1" i="1" dirty="0" err="1">
                <a:solidFill>
                  <a:srgbClr val="2B1F51"/>
                </a:solidFill>
                <a:latin typeface="Lucida Fax" panose="02060602050505020204" pitchFamily="18" charset="0"/>
              </a:rPr>
              <a:t>questionnaire</a:t>
            </a:r>
            <a:r>
              <a:rPr lang="hu-HU" sz="1200" b="1" i="1" dirty="0">
                <a:solidFill>
                  <a:srgbClr val="2B1F51"/>
                </a:solidFill>
                <a:latin typeface="Lucida Fax" panose="02060602050505020204" pitchFamily="18" charset="0"/>
              </a:rPr>
              <a:t> </a:t>
            </a:r>
            <a:r>
              <a:rPr lang="hu-HU" sz="1200" b="1" i="1" dirty="0" err="1">
                <a:solidFill>
                  <a:srgbClr val="2B1F51"/>
                </a:solidFill>
                <a:latin typeface="Lucida Fax" panose="02060602050505020204" pitchFamily="18" charset="0"/>
              </a:rPr>
              <a:t>survey</a:t>
            </a:r>
            <a:endParaRPr lang="hu-HU" sz="1200" b="1" i="1" dirty="0">
              <a:solidFill>
                <a:srgbClr val="2B1F51"/>
              </a:solidFill>
              <a:latin typeface="Lucida Fax" panose="02060602050505020204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15660DE-EAEF-464B-964A-84596A19FCAB}"/>
              </a:ext>
            </a:extLst>
          </p:cNvPr>
          <p:cNvSpPr txBox="1"/>
          <p:nvPr/>
        </p:nvSpPr>
        <p:spPr>
          <a:xfrm>
            <a:off x="4721264" y="5939225"/>
            <a:ext cx="27494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All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respondents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          9th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graders</a:t>
            </a:r>
            <a:endPara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680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248FEA7-E3DA-43BC-A29B-3A2E097C01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3465758"/>
              </p:ext>
            </p:extLst>
          </p:nvPr>
        </p:nvGraphicFramePr>
        <p:xfrm>
          <a:off x="744222" y="1172349"/>
          <a:ext cx="7723574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ím 1">
            <a:extLst>
              <a:ext uri="{FF2B5EF4-FFF2-40B4-BE49-F238E27FC236}">
                <a16:creationId xmlns:a16="http://schemas.microsoft.com/office/drawing/2014/main" id="{C2F0C4B5-C5C1-0274-FB65-94C02012625E}"/>
              </a:ext>
            </a:extLst>
          </p:cNvPr>
          <p:cNvSpPr txBox="1">
            <a:spLocks/>
          </p:cNvSpPr>
          <p:nvPr/>
        </p:nvSpPr>
        <p:spPr>
          <a:xfrm>
            <a:off x="499951" y="133787"/>
            <a:ext cx="10868025" cy="7122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The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circumstances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 of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choosing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the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current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training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</a:rPr>
              <a:t>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A83AF52-0A04-2E65-2DAD-B0F0ABD49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78" y="1613658"/>
            <a:ext cx="3025600" cy="401323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0C9E297-16BA-43E2-ACA9-DB99C7C9FBFA}"/>
              </a:ext>
            </a:extLst>
          </p:cNvPr>
          <p:cNvSpPr txBox="1"/>
          <p:nvPr/>
        </p:nvSpPr>
        <p:spPr>
          <a:xfrm>
            <a:off x="9036377" y="5982344"/>
            <a:ext cx="302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i="1" dirty="0">
                <a:solidFill>
                  <a:srgbClr val="2B1F51"/>
                </a:solidFill>
                <a:latin typeface="Lucida Fax" panose="02060602050505020204" pitchFamily="18" charset="0"/>
              </a:rPr>
              <a:t>NSZFH 2023 </a:t>
            </a:r>
            <a:r>
              <a:rPr lang="hu-HU" sz="1200" i="1" dirty="0" err="1">
                <a:solidFill>
                  <a:srgbClr val="2B1F51"/>
                </a:solidFill>
                <a:latin typeface="Lucida Fax" panose="02060602050505020204" pitchFamily="18" charset="0"/>
              </a:rPr>
              <a:t>questionnaire</a:t>
            </a:r>
            <a:r>
              <a:rPr lang="hu-HU" sz="1200" i="1" dirty="0">
                <a:solidFill>
                  <a:srgbClr val="2B1F51"/>
                </a:solidFill>
                <a:latin typeface="Lucida Fax" panose="02060602050505020204" pitchFamily="18" charset="0"/>
              </a:rPr>
              <a:t> </a:t>
            </a:r>
            <a:r>
              <a:rPr lang="hu-HU" sz="1200" i="1" dirty="0" err="1">
                <a:solidFill>
                  <a:srgbClr val="2B1F51"/>
                </a:solidFill>
                <a:latin typeface="Lucida Fax" panose="02060602050505020204" pitchFamily="18" charset="0"/>
              </a:rPr>
              <a:t>survey</a:t>
            </a:r>
            <a:endParaRPr lang="hu-HU" sz="1200" i="1" dirty="0">
              <a:solidFill>
                <a:srgbClr val="2B1F51"/>
              </a:solidFill>
              <a:latin typeface="Lucida Fax" panose="02060602050505020204" pitchFamily="18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BA6A9AC-F9EF-4878-8C81-5D79870D2061}"/>
              </a:ext>
            </a:extLst>
          </p:cNvPr>
          <p:cNvSpPr txBox="1"/>
          <p:nvPr/>
        </p:nvSpPr>
        <p:spPr>
          <a:xfrm>
            <a:off x="1012378" y="1938795"/>
            <a:ext cx="3942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With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this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qualification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I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will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find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a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job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easily</a:t>
            </a:r>
            <a:r>
              <a:rPr lang="hu-HU" sz="1100" dirty="0">
                <a:latin typeface="Lucida Fax" panose="02060602050505020204" pitchFamily="18" charset="0"/>
              </a:rPr>
              <a:t>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94FA3B6-51BA-4E0A-BBFD-34AAB0007DDB}"/>
              </a:ext>
            </a:extLst>
          </p:cNvPr>
          <p:cNvSpPr txBox="1"/>
          <p:nvPr/>
        </p:nvSpPr>
        <p:spPr>
          <a:xfrm>
            <a:off x="492863" y="3499701"/>
            <a:ext cx="42284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At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the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suggestion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of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my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parents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or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another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relative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E560F08C-9957-4B18-9349-7DF5AD8AA7B4}"/>
              </a:ext>
            </a:extLst>
          </p:cNvPr>
          <p:cNvSpPr txBox="1"/>
          <p:nvPr/>
        </p:nvSpPr>
        <p:spPr>
          <a:xfrm>
            <a:off x="1836939" y="4503543"/>
            <a:ext cx="27336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At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the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suggestion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of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my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teachers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.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5A9896B7-BBDF-4E6E-B200-DA5A9808A439}"/>
              </a:ext>
            </a:extLst>
          </p:cNvPr>
          <p:cNvSpPr/>
          <p:nvPr/>
        </p:nvSpPr>
        <p:spPr>
          <a:xfrm>
            <a:off x="4721264" y="5767572"/>
            <a:ext cx="274947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All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respondents</a:t>
            </a:r>
            <a:r>
              <a:rPr lang="hu-HU" sz="1100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           9th </a:t>
            </a:r>
            <a:r>
              <a:rPr lang="hu-HU" sz="1100" b="1" dirty="0" err="1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rPr>
              <a:t>graders</a:t>
            </a:r>
            <a:endParaRPr lang="hu-HU" sz="1100" b="1" dirty="0">
              <a:solidFill>
                <a:schemeClr val="bg2">
                  <a:lumMod val="50000"/>
                </a:schemeClr>
              </a:solidFill>
              <a:latin typeface="Lucida Fax" panose="02060602050505020204" pitchFamily="18" charset="0"/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92446FEC-EF71-46BE-9B83-90D8F1FAEE47}"/>
              </a:ext>
            </a:extLst>
          </p:cNvPr>
          <p:cNvSpPr/>
          <p:nvPr/>
        </p:nvSpPr>
        <p:spPr>
          <a:xfrm>
            <a:off x="4582868" y="5824288"/>
            <a:ext cx="150650" cy="143673"/>
          </a:xfrm>
          <a:prstGeom prst="rect">
            <a:avLst/>
          </a:prstGeom>
          <a:solidFill>
            <a:srgbClr val="808123"/>
          </a:solidFill>
          <a:ln>
            <a:solidFill>
              <a:srgbClr val="8081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8B549206-FA88-459D-95FD-339A2F8D29AA}"/>
              </a:ext>
            </a:extLst>
          </p:cNvPr>
          <p:cNvSpPr/>
          <p:nvPr/>
        </p:nvSpPr>
        <p:spPr>
          <a:xfrm>
            <a:off x="6304632" y="5815537"/>
            <a:ext cx="150651" cy="143673"/>
          </a:xfrm>
          <a:prstGeom prst="rect">
            <a:avLst/>
          </a:prstGeom>
          <a:solidFill>
            <a:srgbClr val="662583"/>
          </a:solidFill>
          <a:ln>
            <a:solidFill>
              <a:srgbClr val="662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6179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églalap: lekerekített 26">
            <a:extLst>
              <a:ext uri="{FF2B5EF4-FFF2-40B4-BE49-F238E27FC236}">
                <a16:creationId xmlns:a16="http://schemas.microsoft.com/office/drawing/2014/main" id="{E32E5AD6-42DC-05E7-DBA1-8DED4188FAE9}"/>
              </a:ext>
            </a:extLst>
          </p:cNvPr>
          <p:cNvSpPr/>
          <p:nvPr/>
        </p:nvSpPr>
        <p:spPr>
          <a:xfrm>
            <a:off x="3995122" y="2518831"/>
            <a:ext cx="6860655" cy="648000"/>
          </a:xfrm>
          <a:prstGeom prst="roundRect">
            <a:avLst/>
          </a:prstGeom>
          <a:solidFill>
            <a:srgbClr val="2B1F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id="{FF658C78-CD8B-48BF-82E4-AFB0AA720E1D}"/>
              </a:ext>
            </a:extLst>
          </p:cNvPr>
          <p:cNvSpPr/>
          <p:nvPr/>
        </p:nvSpPr>
        <p:spPr>
          <a:xfrm>
            <a:off x="3776900" y="4834191"/>
            <a:ext cx="7078877" cy="684000"/>
          </a:xfrm>
          <a:prstGeom prst="roundRect">
            <a:avLst/>
          </a:prstGeom>
          <a:solidFill>
            <a:srgbClr val="A9BF53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u-HU" sz="2000" dirty="0"/>
              <a:t>      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Which</a:t>
            </a:r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activity</a:t>
            </a:r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do</a:t>
            </a:r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they</a:t>
            </a:r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see</a:t>
            </a:r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as</a:t>
            </a:r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the</a:t>
            </a:r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 most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successful</a:t>
            </a:r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 and </a:t>
            </a:r>
          </a:p>
          <a:p>
            <a:pPr marL="85725" lvl="0"/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what</a:t>
            </a:r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suggestions</a:t>
            </a:r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do</a:t>
            </a:r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they</a:t>
            </a:r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have</a:t>
            </a:r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for</a:t>
            </a:r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increasing</a:t>
            </a:r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efficiency</a:t>
            </a:r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?</a:t>
            </a:r>
          </a:p>
        </p:txBody>
      </p: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8467E059-9CD3-461D-B9C6-D4268B3B46CE}"/>
              </a:ext>
            </a:extLst>
          </p:cNvPr>
          <p:cNvSpPr/>
          <p:nvPr/>
        </p:nvSpPr>
        <p:spPr>
          <a:xfrm>
            <a:off x="3474252" y="4071322"/>
            <a:ext cx="7381525" cy="684000"/>
          </a:xfrm>
          <a:prstGeom prst="roundRect">
            <a:avLst/>
          </a:prstGeom>
          <a:solidFill>
            <a:srgbClr val="808123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hu-HU" sz="1600" dirty="0">
                <a:latin typeface="Lucida Fax" panose="02060602050505020204" pitchFamily="18" charset="0"/>
              </a:rPr>
              <a:t>    </a:t>
            </a:r>
            <a:r>
              <a:rPr lang="hu-HU" sz="1600" b="1" dirty="0" err="1">
                <a:latin typeface="Lucida Fax" panose="02060602050505020204" pitchFamily="18" charset="0"/>
              </a:rPr>
              <a:t>What</a:t>
            </a:r>
            <a:r>
              <a:rPr lang="hu-HU" sz="1600" b="1" dirty="0"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latin typeface="Lucida Fax" panose="02060602050505020204" pitchFamily="18" charset="0"/>
              </a:rPr>
              <a:t>professionals</a:t>
            </a:r>
            <a:r>
              <a:rPr lang="hu-HU" sz="1600" b="1" dirty="0"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latin typeface="Lucida Fax" panose="02060602050505020204" pitchFamily="18" charset="0"/>
              </a:rPr>
              <a:t>are</a:t>
            </a:r>
            <a:r>
              <a:rPr lang="hu-HU" sz="1600" b="1" dirty="0"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latin typeface="Lucida Fax" panose="02060602050505020204" pitchFamily="18" charset="0"/>
              </a:rPr>
              <a:t>involved</a:t>
            </a:r>
            <a:r>
              <a:rPr lang="hu-HU" sz="1600" b="1" dirty="0">
                <a:latin typeface="Lucida Fax" panose="02060602050505020204" pitchFamily="18" charset="0"/>
              </a:rPr>
              <a:t> in </a:t>
            </a:r>
            <a:r>
              <a:rPr lang="hu-HU" sz="1600" b="1" dirty="0" err="1">
                <a:latin typeface="Lucida Fax" panose="02060602050505020204" pitchFamily="18" charset="0"/>
              </a:rPr>
              <a:t>career</a:t>
            </a:r>
            <a:r>
              <a:rPr lang="hu-HU" sz="1600" b="1" dirty="0"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latin typeface="Lucida Fax" panose="02060602050505020204" pitchFamily="18" charset="0"/>
              </a:rPr>
              <a:t>guidance</a:t>
            </a:r>
            <a:r>
              <a:rPr lang="hu-HU" sz="1600" b="1" dirty="0">
                <a:latin typeface="Lucida Fax" panose="02060602050505020204" pitchFamily="18" charset="0"/>
              </a:rPr>
              <a:t>? </a:t>
            </a:r>
          </a:p>
        </p:txBody>
      </p: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2B9C78BF-B52B-45AB-9973-CF494049BFD2}"/>
              </a:ext>
            </a:extLst>
          </p:cNvPr>
          <p:cNvSpPr/>
          <p:nvPr/>
        </p:nvSpPr>
        <p:spPr>
          <a:xfrm>
            <a:off x="3471776" y="3289759"/>
            <a:ext cx="7384001" cy="684000"/>
          </a:xfrm>
          <a:prstGeom prst="roundRect">
            <a:avLst/>
          </a:prstGeom>
          <a:solidFill>
            <a:srgbClr val="2E3E1A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6F6515B0-989F-4180-9E83-D80650418E07}"/>
              </a:ext>
            </a:extLst>
          </p:cNvPr>
          <p:cNvSpPr/>
          <p:nvPr/>
        </p:nvSpPr>
        <p:spPr>
          <a:xfrm>
            <a:off x="3572555" y="1757678"/>
            <a:ext cx="7283222" cy="684000"/>
          </a:xfrm>
          <a:prstGeom prst="roundRect">
            <a:avLst/>
          </a:prstGeom>
          <a:solidFill>
            <a:srgbClr val="0F70B7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5350" lvl="2" indent="-180975">
              <a:tabLst>
                <a:tab pos="628650" algn="l"/>
              </a:tabLst>
            </a:pPr>
            <a:r>
              <a:rPr lang="hu-HU" sz="1600" b="1" dirty="0" err="1">
                <a:latin typeface="Lucida Fax" panose="02060602050505020204" pitchFamily="18" charset="0"/>
              </a:rPr>
              <a:t>What</a:t>
            </a:r>
            <a:r>
              <a:rPr lang="hu-HU" sz="1600" b="1" dirty="0"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latin typeface="Lucida Fax" panose="02060602050505020204" pitchFamily="18" charset="0"/>
              </a:rPr>
              <a:t>career</a:t>
            </a:r>
            <a:r>
              <a:rPr lang="hu-HU" sz="1600" b="1" dirty="0"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latin typeface="Lucida Fax" panose="02060602050505020204" pitchFamily="18" charset="0"/>
              </a:rPr>
              <a:t>guidance</a:t>
            </a:r>
            <a:r>
              <a:rPr lang="hu-HU" sz="1600" b="1" dirty="0"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latin typeface="Lucida Fax" panose="02060602050505020204" pitchFamily="18" charset="0"/>
              </a:rPr>
              <a:t>publications</a:t>
            </a:r>
            <a:r>
              <a:rPr lang="hu-HU" sz="1600" b="1" dirty="0"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latin typeface="Lucida Fax" panose="02060602050505020204" pitchFamily="18" charset="0"/>
              </a:rPr>
              <a:t>are</a:t>
            </a:r>
            <a:r>
              <a:rPr lang="hu-HU" sz="1600" b="1" dirty="0"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latin typeface="Lucida Fax" panose="02060602050505020204" pitchFamily="18" charset="0"/>
              </a:rPr>
              <a:t>produced</a:t>
            </a:r>
            <a:r>
              <a:rPr lang="hu-HU" sz="1600" b="1" dirty="0">
                <a:latin typeface="Lucida Fax" panose="02060602050505020204" pitchFamily="18" charset="0"/>
              </a:rPr>
              <a:t>, and </a:t>
            </a:r>
            <a:r>
              <a:rPr lang="hu-HU" sz="1600" b="1" dirty="0" err="1">
                <a:latin typeface="Lucida Fax" panose="02060602050505020204" pitchFamily="18" charset="0"/>
              </a:rPr>
              <a:t>where</a:t>
            </a:r>
            <a:r>
              <a:rPr lang="hu-HU" sz="1600" b="1" dirty="0">
                <a:latin typeface="Lucida Fax" panose="02060602050505020204" pitchFamily="18" charset="0"/>
              </a:rPr>
              <a:t> and </a:t>
            </a:r>
            <a:r>
              <a:rPr lang="hu-HU" sz="1600" b="1" dirty="0" err="1">
                <a:latin typeface="Lucida Fax" panose="02060602050505020204" pitchFamily="18" charset="0"/>
              </a:rPr>
              <a:t>how</a:t>
            </a:r>
            <a:r>
              <a:rPr lang="hu-HU" sz="1600" b="1" dirty="0"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latin typeface="Lucida Fax" panose="02060602050505020204" pitchFamily="18" charset="0"/>
              </a:rPr>
              <a:t>they</a:t>
            </a:r>
            <a:r>
              <a:rPr lang="hu-HU" sz="1600" b="1" dirty="0"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latin typeface="Lucida Fax" panose="02060602050505020204" pitchFamily="18" charset="0"/>
              </a:rPr>
              <a:t>are</a:t>
            </a:r>
            <a:r>
              <a:rPr lang="hu-HU" sz="1600" b="1" dirty="0"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latin typeface="Lucida Fax" panose="02060602050505020204" pitchFamily="18" charset="0"/>
              </a:rPr>
              <a:t>promoted</a:t>
            </a:r>
            <a:r>
              <a:rPr lang="hu-HU" sz="1600" b="1" spc="0" dirty="0">
                <a:latin typeface="Lucida Fax" panose="02060602050505020204" pitchFamily="18" charset="0"/>
              </a:rPr>
              <a:t>?</a:t>
            </a:r>
          </a:p>
        </p:txBody>
      </p:sp>
      <p:sp>
        <p:nvSpPr>
          <p:cNvPr id="16" name="Folyamatábra: Bekötés 15">
            <a:extLst>
              <a:ext uri="{FF2B5EF4-FFF2-40B4-BE49-F238E27FC236}">
                <a16:creationId xmlns:a16="http://schemas.microsoft.com/office/drawing/2014/main" id="{A1684E74-321C-40CB-BA7E-1FF286C4B724}"/>
              </a:ext>
            </a:extLst>
          </p:cNvPr>
          <p:cNvSpPr/>
          <p:nvPr/>
        </p:nvSpPr>
        <p:spPr>
          <a:xfrm>
            <a:off x="459697" y="1368822"/>
            <a:ext cx="4320000" cy="4320000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6">
            <a:extLst>
              <a:ext uri="{FF2B5EF4-FFF2-40B4-BE49-F238E27FC236}">
                <a16:creationId xmlns:a16="http://schemas.microsoft.com/office/drawing/2014/main" id="{1F896891-7108-4052-9F12-100794BB5DC9}"/>
              </a:ext>
            </a:extLst>
          </p:cNvPr>
          <p:cNvSpPr/>
          <p:nvPr/>
        </p:nvSpPr>
        <p:spPr>
          <a:xfrm>
            <a:off x="884006" y="1818822"/>
            <a:ext cx="3420000" cy="342000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762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sx="106000" sy="106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ircle: Hollow 21">
            <a:extLst>
              <a:ext uri="{FF2B5EF4-FFF2-40B4-BE49-F238E27FC236}">
                <a16:creationId xmlns:a16="http://schemas.microsoft.com/office/drawing/2014/main" id="{55D4CEAD-3B16-4647-A7D1-CB90B81140E9}"/>
              </a:ext>
            </a:extLst>
          </p:cNvPr>
          <p:cNvSpPr/>
          <p:nvPr/>
        </p:nvSpPr>
        <p:spPr>
          <a:xfrm>
            <a:off x="598635" y="1548822"/>
            <a:ext cx="3960000" cy="3960000"/>
          </a:xfrm>
          <a:prstGeom prst="donut">
            <a:avLst>
              <a:gd name="adj" fmla="val 2570"/>
            </a:avLst>
          </a:prstGeom>
          <a:gradFill>
            <a:gsLst>
              <a:gs pos="60000">
                <a:srgbClr val="2E3E1A"/>
              </a:gs>
              <a:gs pos="38000">
                <a:srgbClr val="2B1F51"/>
              </a:gs>
              <a:gs pos="79000">
                <a:srgbClr val="808123"/>
              </a:gs>
              <a:gs pos="21000">
                <a:srgbClr val="203864"/>
              </a:gs>
              <a:gs pos="0">
                <a:srgbClr val="0F70B7"/>
              </a:gs>
              <a:gs pos="100000">
                <a:srgbClr val="A9BF5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036D249B-8ED5-400B-B4AC-0F8F83DFEE23}"/>
              </a:ext>
            </a:extLst>
          </p:cNvPr>
          <p:cNvSpPr txBox="1"/>
          <p:nvPr/>
        </p:nvSpPr>
        <p:spPr>
          <a:xfrm>
            <a:off x="1053560" y="2635431"/>
            <a:ext cx="320741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Fax" panose="02060602050505020204" pitchFamily="18" charset="0"/>
              </a:rPr>
              <a:t>Questions</a:t>
            </a:r>
            <a:endParaRPr kumimoji="0" lang="en-I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Fax" panose="0206060205050502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Oval 24">
            <a:extLst>
              <a:ext uri="{FF2B5EF4-FFF2-40B4-BE49-F238E27FC236}">
                <a16:creationId xmlns:a16="http://schemas.microsoft.com/office/drawing/2014/main" id="{50723CA3-7374-42A4-A70D-E67C899CF7C4}"/>
              </a:ext>
            </a:extLst>
          </p:cNvPr>
          <p:cNvSpPr/>
          <p:nvPr/>
        </p:nvSpPr>
        <p:spPr>
          <a:xfrm>
            <a:off x="2342244" y="1428267"/>
            <a:ext cx="472787" cy="472787"/>
          </a:xfrm>
          <a:prstGeom prst="ellipse">
            <a:avLst/>
          </a:prstGeom>
          <a:gradFill flip="none" rotWithShape="1">
            <a:gsLst>
              <a:gs pos="90000">
                <a:schemeClr val="bg1">
                  <a:lumMod val="75000"/>
                </a:schemeClr>
              </a:gs>
              <a:gs pos="65000">
                <a:schemeClr val="bg1"/>
              </a:gs>
              <a:gs pos="34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 w="63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outerShdw blurRad="76200" sx="102000" sy="102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4">
            <a:extLst>
              <a:ext uri="{FF2B5EF4-FFF2-40B4-BE49-F238E27FC236}">
                <a16:creationId xmlns:a16="http://schemas.microsoft.com/office/drawing/2014/main" id="{74D1282D-9CC8-48AA-B551-DEB5427A9246}"/>
              </a:ext>
            </a:extLst>
          </p:cNvPr>
          <p:cNvSpPr/>
          <p:nvPr/>
        </p:nvSpPr>
        <p:spPr>
          <a:xfrm>
            <a:off x="2342243" y="5134264"/>
            <a:ext cx="472787" cy="472787"/>
          </a:xfrm>
          <a:prstGeom prst="ellipse">
            <a:avLst/>
          </a:prstGeom>
          <a:gradFill flip="none" rotWithShape="1">
            <a:gsLst>
              <a:gs pos="90000">
                <a:schemeClr val="bg1">
                  <a:lumMod val="75000"/>
                </a:schemeClr>
              </a:gs>
              <a:gs pos="65000">
                <a:schemeClr val="bg1"/>
              </a:gs>
              <a:gs pos="34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 w="63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outerShdw blurRad="76200" sx="102000" sy="102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ím 1">
            <a:extLst>
              <a:ext uri="{FF2B5EF4-FFF2-40B4-BE49-F238E27FC236}">
                <a16:creationId xmlns:a16="http://schemas.microsoft.com/office/drawing/2014/main" id="{7D285E4A-4CB5-5D96-722E-ED2CFC6569C5}"/>
              </a:ext>
            </a:extLst>
          </p:cNvPr>
          <p:cNvSpPr txBox="1">
            <a:spLocks/>
          </p:cNvSpPr>
          <p:nvPr/>
        </p:nvSpPr>
        <p:spPr>
          <a:xfrm>
            <a:off x="598635" y="198634"/>
            <a:ext cx="11593364" cy="6913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NSZFH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survey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focal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points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</a:rPr>
              <a:t>September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</a:rPr>
              <a:t> 2023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AF1A2FF6-F543-3314-5711-083D7A279120}"/>
              </a:ext>
            </a:extLst>
          </p:cNvPr>
          <p:cNvSpPr txBox="1"/>
          <p:nvPr/>
        </p:nvSpPr>
        <p:spPr>
          <a:xfrm>
            <a:off x="3898095" y="3359196"/>
            <a:ext cx="70547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What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kind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 of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events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are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organized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,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who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are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the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cooperating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partners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,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how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do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they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measure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the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success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 of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the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event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?</a:t>
            </a:r>
          </a:p>
        </p:txBody>
      </p:sp>
      <p:pic>
        <p:nvPicPr>
          <p:cNvPr id="25" name="Ábra 24" descr="Vágólap">
            <a:extLst>
              <a:ext uri="{FF2B5EF4-FFF2-40B4-BE49-F238E27FC236}">
                <a16:creationId xmlns:a16="http://schemas.microsoft.com/office/drawing/2014/main" id="{056C7725-A6F2-99A3-F7D5-63E923C5BE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8049" y="3593172"/>
            <a:ext cx="840632" cy="840632"/>
          </a:xfrm>
          <a:prstGeom prst="rect">
            <a:avLst/>
          </a:prstGeom>
        </p:spPr>
      </p:pic>
      <p:sp>
        <p:nvSpPr>
          <p:cNvPr id="28" name="Szövegdoboz 27">
            <a:extLst>
              <a:ext uri="{FF2B5EF4-FFF2-40B4-BE49-F238E27FC236}">
                <a16:creationId xmlns:a16="http://schemas.microsoft.com/office/drawing/2014/main" id="{B3C21B0B-09EE-CB4B-16C3-8788D6944BA0}"/>
              </a:ext>
            </a:extLst>
          </p:cNvPr>
          <p:cNvSpPr txBox="1"/>
          <p:nvPr/>
        </p:nvSpPr>
        <p:spPr>
          <a:xfrm>
            <a:off x="4696052" y="2563264"/>
            <a:ext cx="583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spc="0" dirty="0">
                <a:latin typeface="Lucida Fax" panose="02060602050505020204" pitchFamily="18" charset="0"/>
              </a:rPr>
              <a:t> </a:t>
            </a:r>
            <a:r>
              <a:rPr lang="hu-HU" sz="1600" b="1" spc="0" dirty="0" err="1">
                <a:solidFill>
                  <a:schemeClr val="bg1"/>
                </a:solidFill>
                <a:latin typeface="Lucida Fax" panose="02060602050505020204" pitchFamily="18" charset="0"/>
              </a:rPr>
              <a:t>What</a:t>
            </a:r>
            <a:r>
              <a:rPr lang="hu-HU" sz="1600" b="1" spc="0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spc="0" dirty="0" err="1">
                <a:solidFill>
                  <a:schemeClr val="bg1"/>
                </a:solidFill>
                <a:latin typeface="Lucida Fax" panose="02060602050505020204" pitchFamily="18" charset="0"/>
              </a:rPr>
              <a:t>data</a:t>
            </a:r>
            <a:r>
              <a:rPr lang="hu-HU" sz="1600" b="1" spc="0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spc="0" dirty="0" err="1">
                <a:solidFill>
                  <a:schemeClr val="bg1"/>
                </a:solidFill>
                <a:latin typeface="Lucida Fax" panose="02060602050505020204" pitchFamily="18" charset="0"/>
              </a:rPr>
              <a:t>do</a:t>
            </a:r>
            <a:r>
              <a:rPr lang="hu-HU" sz="1600" b="1" spc="0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spc="0" dirty="0" err="1">
                <a:solidFill>
                  <a:schemeClr val="bg1"/>
                </a:solidFill>
                <a:latin typeface="Lucida Fax" panose="02060602050505020204" pitchFamily="18" charset="0"/>
              </a:rPr>
              <a:t>they</a:t>
            </a:r>
            <a:r>
              <a:rPr lang="hu-HU" sz="1600" b="1" spc="0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spc="0" dirty="0" err="1">
                <a:solidFill>
                  <a:schemeClr val="bg1"/>
                </a:solidFill>
                <a:latin typeface="Lucida Fax" panose="02060602050505020204" pitchFamily="18" charset="0"/>
              </a:rPr>
              <a:t>have</a:t>
            </a:r>
            <a:r>
              <a:rPr lang="hu-HU" sz="1600" b="1" spc="0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spc="0" dirty="0" err="1">
                <a:solidFill>
                  <a:schemeClr val="bg1"/>
                </a:solidFill>
                <a:latin typeface="Lucida Fax" panose="02060602050505020204" pitchFamily="18" charset="0"/>
              </a:rPr>
              <a:t>regarding</a:t>
            </a:r>
            <a:r>
              <a:rPr lang="hu-HU" sz="1600" b="1" spc="0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spc="0" dirty="0" err="1">
                <a:solidFill>
                  <a:schemeClr val="bg1"/>
                </a:solidFill>
                <a:latin typeface="Lucida Fax" panose="02060602050505020204" pitchFamily="18" charset="0"/>
              </a:rPr>
              <a:t>the</a:t>
            </a:r>
            <a:r>
              <a:rPr lang="hu-HU" sz="1600" b="1" spc="0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spc="0" dirty="0" err="1">
                <a:solidFill>
                  <a:schemeClr val="bg1"/>
                </a:solidFill>
                <a:latin typeface="Lucida Fax" panose="02060602050505020204" pitchFamily="18" charset="0"/>
              </a:rPr>
              <a:t>frequency</a:t>
            </a:r>
            <a:r>
              <a:rPr lang="hu-HU" sz="1600" b="1" spc="0" dirty="0">
                <a:solidFill>
                  <a:schemeClr val="bg1"/>
                </a:solidFill>
                <a:latin typeface="Lucida Fax" panose="02060602050505020204" pitchFamily="18" charset="0"/>
              </a:rPr>
              <a:t> and </a:t>
            </a:r>
            <a:r>
              <a:rPr lang="hu-HU" sz="1600" b="1" spc="0" dirty="0" err="1">
                <a:solidFill>
                  <a:schemeClr val="bg1"/>
                </a:solidFill>
                <a:latin typeface="Lucida Fax" panose="02060602050505020204" pitchFamily="18" charset="0"/>
              </a:rPr>
              <a:t>success</a:t>
            </a:r>
            <a:r>
              <a:rPr lang="hu-HU" sz="1600" b="1" spc="0" dirty="0">
                <a:solidFill>
                  <a:schemeClr val="bg1"/>
                </a:solidFill>
                <a:latin typeface="Lucida Fax" panose="02060602050505020204" pitchFamily="18" charset="0"/>
              </a:rPr>
              <a:t> of </a:t>
            </a:r>
            <a:r>
              <a:rPr lang="hu-HU" sz="1600" b="1" spc="0" dirty="0" err="1">
                <a:solidFill>
                  <a:schemeClr val="bg1"/>
                </a:solidFill>
                <a:latin typeface="Lucida Fax" panose="02060602050505020204" pitchFamily="18" charset="0"/>
              </a:rPr>
              <a:t>the</a:t>
            </a:r>
            <a:r>
              <a:rPr lang="hu-HU" sz="1600" b="1" spc="0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spc="0" dirty="0" err="1">
                <a:solidFill>
                  <a:schemeClr val="bg1"/>
                </a:solidFill>
                <a:latin typeface="Lucida Fax" panose="02060602050505020204" pitchFamily="18" charset="0"/>
              </a:rPr>
              <a:t>publication</a:t>
            </a:r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954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682DC8F9-36F3-4A70-A7CE-2C0C934AEA36}"/>
              </a:ext>
            </a:extLst>
          </p:cNvPr>
          <p:cNvSpPr txBox="1"/>
          <p:nvPr/>
        </p:nvSpPr>
        <p:spPr>
          <a:xfrm>
            <a:off x="538764" y="811397"/>
            <a:ext cx="92530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b="1" dirty="0"/>
          </a:p>
        </p:txBody>
      </p:sp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6" name="Diagram 5">
                <a:extLst>
                  <a:ext uri="{FF2B5EF4-FFF2-40B4-BE49-F238E27FC236}">
                    <a16:creationId xmlns:a16="http://schemas.microsoft.com/office/drawing/2014/main" id="{2C209939-F1FD-40E2-B156-081A12F1117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36958839"/>
                  </p:ext>
                </p:extLst>
              </p:nvPr>
            </p:nvGraphicFramePr>
            <p:xfrm>
              <a:off x="762195" y="395952"/>
              <a:ext cx="12757259" cy="583339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6" name="Diagram 5">
                <a:extLst>
                  <a:ext uri="{FF2B5EF4-FFF2-40B4-BE49-F238E27FC236}">
                    <a16:creationId xmlns:a16="http://schemas.microsoft.com/office/drawing/2014/main" id="{2C209939-F1FD-40E2-B156-081A12F111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195" y="395952"/>
                <a:ext cx="12757259" cy="5833398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zövegdoboz 1">
            <a:extLst>
              <a:ext uri="{FF2B5EF4-FFF2-40B4-BE49-F238E27FC236}">
                <a16:creationId xmlns:a16="http://schemas.microsoft.com/office/drawing/2014/main" id="{889E3E37-6645-4E54-8E2B-BF8C35AC5313}"/>
              </a:ext>
            </a:extLst>
          </p:cNvPr>
          <p:cNvSpPr txBox="1"/>
          <p:nvPr/>
        </p:nvSpPr>
        <p:spPr>
          <a:xfrm>
            <a:off x="538764" y="145970"/>
            <a:ext cx="7668360" cy="1075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Tools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used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during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career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guidance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activities</a:t>
            </a:r>
            <a:endParaRPr lang="hu-HU" sz="2800" b="1" dirty="0">
              <a:solidFill>
                <a:srgbClr val="0F70B7"/>
              </a:solidFill>
              <a:latin typeface="Lucida Fax" panose="02060602050505020204" pitchFamily="18" charset="0"/>
              <a:ea typeface="+mj-ea"/>
              <a:cs typeface="+mj-cs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C29D8C4-FBFF-48A6-9847-55C43C67004C}"/>
              </a:ext>
            </a:extLst>
          </p:cNvPr>
          <p:cNvSpPr txBox="1"/>
          <p:nvPr/>
        </p:nvSpPr>
        <p:spPr>
          <a:xfrm>
            <a:off x="8607970" y="1708057"/>
            <a:ext cx="146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Printed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publication</a:t>
            </a:r>
            <a:endParaRPr lang="hu-HU" sz="1600" b="1" dirty="0">
              <a:solidFill>
                <a:schemeClr val="bg1"/>
              </a:solidFill>
              <a:latin typeface="Lucida Fax" panose="02060602050505020204" pitchFamily="18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6DE818D-7EBC-4C11-A26B-9EA57D8926E1}"/>
              </a:ext>
            </a:extLst>
          </p:cNvPr>
          <p:cNvSpPr txBox="1"/>
          <p:nvPr/>
        </p:nvSpPr>
        <p:spPr>
          <a:xfrm>
            <a:off x="8928523" y="4130585"/>
            <a:ext cx="1134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latin typeface="Lucida Fax" panose="02060602050505020204" pitchFamily="18" charset="0"/>
              </a:rPr>
              <a:t>Media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BD0C9F2-0A9E-4543-AE7E-FBF21B69CF98}"/>
              </a:ext>
            </a:extLst>
          </p:cNvPr>
          <p:cNvSpPr txBox="1"/>
          <p:nvPr/>
        </p:nvSpPr>
        <p:spPr>
          <a:xfrm>
            <a:off x="7262831" y="4161946"/>
            <a:ext cx="1368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Lucida Fax" panose="02060602050505020204" pitchFamily="18" charset="0"/>
              </a:rPr>
              <a:t>Website</a:t>
            </a:r>
            <a:endParaRPr lang="hu-HU" sz="2000" b="1" dirty="0">
              <a:solidFill>
                <a:schemeClr val="bg1"/>
              </a:solidFill>
              <a:latin typeface="Lucida Fax" panose="02060602050505020204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6A5EE1DA-FD87-436A-8416-1E63E826E17B}"/>
              </a:ext>
            </a:extLst>
          </p:cNvPr>
          <p:cNvSpPr txBox="1"/>
          <p:nvPr/>
        </p:nvSpPr>
        <p:spPr>
          <a:xfrm>
            <a:off x="6748528" y="3024723"/>
            <a:ext cx="111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Events</a:t>
            </a:r>
            <a:endParaRPr lang="hu-HU" b="1" dirty="0">
              <a:solidFill>
                <a:schemeClr val="bg1"/>
              </a:solidFill>
              <a:latin typeface="Lucida Fax" panose="02060602050505020204" pitchFamily="18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F1E3B48-2C0F-48A4-9A13-0E0A6702BAF7}"/>
              </a:ext>
            </a:extLst>
          </p:cNvPr>
          <p:cNvSpPr txBox="1"/>
          <p:nvPr/>
        </p:nvSpPr>
        <p:spPr>
          <a:xfrm>
            <a:off x="7607733" y="1708057"/>
            <a:ext cx="88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Social</a:t>
            </a:r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media</a:t>
            </a:r>
            <a:endParaRPr lang="hu-HU" sz="1600" b="1" dirty="0">
              <a:solidFill>
                <a:schemeClr val="bg1"/>
              </a:solidFill>
              <a:latin typeface="Lucida Fax" panose="02060602050505020204" pitchFamily="18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09D9ADE-17E3-403F-AA00-7FB7F3C00DE8}"/>
              </a:ext>
            </a:extLst>
          </p:cNvPr>
          <p:cNvSpPr txBox="1"/>
          <p:nvPr/>
        </p:nvSpPr>
        <p:spPr>
          <a:xfrm rot="2169569">
            <a:off x="9299703" y="1369267"/>
            <a:ext cx="2003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Institutional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publication</a:t>
            </a:r>
            <a:endParaRPr lang="hu-HU" sz="1400" b="1" dirty="0">
              <a:solidFill>
                <a:schemeClr val="bg1"/>
              </a:solidFill>
              <a:latin typeface="Lucida Fax" panose="02060602050505020204" pitchFamily="18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CA448F8-017E-4640-BA23-AFA6CA5DD05A}"/>
              </a:ext>
            </a:extLst>
          </p:cNvPr>
          <p:cNvSpPr txBox="1"/>
          <p:nvPr/>
        </p:nvSpPr>
        <p:spPr>
          <a:xfrm>
            <a:off x="10487118" y="2735975"/>
            <a:ext cx="10288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>
                <a:solidFill>
                  <a:schemeClr val="bg1"/>
                </a:solidFill>
                <a:latin typeface="Lucida Fax" panose="02060602050505020204" pitchFamily="18" charset="0"/>
              </a:rPr>
              <a:t>VET Centre </a:t>
            </a:r>
            <a:r>
              <a:rPr lang="hu-HU" sz="11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publication</a:t>
            </a:r>
            <a:endParaRPr lang="hu-HU" sz="1100" b="1" dirty="0">
              <a:solidFill>
                <a:schemeClr val="bg1"/>
              </a:solidFill>
              <a:latin typeface="Lucida Fax" panose="02060602050505020204" pitchFamily="18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87FA524-8E1E-42B9-9EE6-3220FF90F315}"/>
              </a:ext>
            </a:extLst>
          </p:cNvPr>
          <p:cNvSpPr txBox="1"/>
          <p:nvPr/>
        </p:nvSpPr>
        <p:spPr>
          <a:xfrm>
            <a:off x="10389807" y="3691132"/>
            <a:ext cx="93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Local TV,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radio</a:t>
            </a:r>
            <a:endParaRPr lang="hu-HU" sz="1600" b="1" dirty="0">
              <a:solidFill>
                <a:schemeClr val="bg1"/>
              </a:solidFill>
              <a:latin typeface="Lucida Fax" panose="02060602050505020204" pitchFamily="18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ED625FDF-3A5A-4F84-8260-3204E350F66E}"/>
              </a:ext>
            </a:extLst>
          </p:cNvPr>
          <p:cNvSpPr txBox="1"/>
          <p:nvPr/>
        </p:nvSpPr>
        <p:spPr>
          <a:xfrm>
            <a:off x="9332371" y="5056562"/>
            <a:ext cx="1002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Lucida Fax" panose="02060602050505020204" pitchFamily="18" charset="0"/>
              </a:rPr>
              <a:t>Online </a:t>
            </a:r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media</a:t>
            </a:r>
            <a:endParaRPr lang="hu-HU" sz="1600" b="1" dirty="0">
              <a:solidFill>
                <a:schemeClr val="bg1"/>
              </a:solidFill>
              <a:latin typeface="Lucida Fax" panose="02060602050505020204" pitchFamily="18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610DDE2-B1AC-4122-A7CD-2A85FC68FC7C}"/>
              </a:ext>
            </a:extLst>
          </p:cNvPr>
          <p:cNvSpPr txBox="1"/>
          <p:nvPr/>
        </p:nvSpPr>
        <p:spPr>
          <a:xfrm rot="15756702">
            <a:off x="8421278" y="5487727"/>
            <a:ext cx="8874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chemeClr val="bg1"/>
                </a:solidFill>
                <a:latin typeface="Lucida Fax" panose="02060602050505020204" pitchFamily="18" charset="0"/>
              </a:rPr>
              <a:t>Printed</a:t>
            </a:r>
            <a:r>
              <a:rPr lang="hu-HU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485DBC9D-2EC4-4429-8D47-B76D4857CAF0}"/>
              </a:ext>
            </a:extLst>
          </p:cNvPr>
          <p:cNvSpPr txBox="1"/>
          <p:nvPr/>
        </p:nvSpPr>
        <p:spPr>
          <a:xfrm flipH="1">
            <a:off x="6860437" y="5179673"/>
            <a:ext cx="1807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Institutions</a:t>
            </a:r>
            <a:endParaRPr lang="hu-HU" sz="1600" b="1" dirty="0">
              <a:solidFill>
                <a:schemeClr val="bg1"/>
              </a:solidFill>
              <a:latin typeface="Lucida Fax" panose="02060602050505020204" pitchFamily="18" charset="0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C540351F-91EA-4649-8525-2D89121F45F0}"/>
              </a:ext>
            </a:extLst>
          </p:cNvPr>
          <p:cNvSpPr txBox="1"/>
          <p:nvPr/>
        </p:nvSpPr>
        <p:spPr>
          <a:xfrm rot="19303682">
            <a:off x="5683863" y="3441114"/>
            <a:ext cx="1262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Comprehensive</a:t>
            </a:r>
            <a:endParaRPr lang="hu-HU" sz="1000" b="1" dirty="0">
              <a:solidFill>
                <a:schemeClr val="bg1"/>
              </a:solidFill>
              <a:latin typeface="Lucida Fax" panose="02060602050505020204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9B5F69F1-5C6F-40A2-8691-1E5B323B3711}"/>
              </a:ext>
            </a:extLst>
          </p:cNvPr>
          <p:cNvSpPr txBox="1"/>
          <p:nvPr/>
        </p:nvSpPr>
        <p:spPr>
          <a:xfrm>
            <a:off x="5913901" y="2213225"/>
            <a:ext cx="12559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Institutional</a:t>
            </a:r>
            <a:r>
              <a:rPr lang="hu-HU" sz="1100" b="1" dirty="0">
                <a:solidFill>
                  <a:schemeClr val="bg1"/>
                </a:solidFill>
                <a:latin typeface="Lucida Fax" panose="02060602050505020204" pitchFamily="18" charset="0"/>
              </a:rPr>
              <a:t>, </a:t>
            </a:r>
            <a:r>
              <a:rPr lang="hu-HU" sz="11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sectoral</a:t>
            </a:r>
            <a:endParaRPr lang="hu-HU" sz="1100" b="1" dirty="0">
              <a:solidFill>
                <a:schemeClr val="bg1"/>
              </a:solidFill>
              <a:latin typeface="Lucida Fax" panose="02060602050505020204" pitchFamily="18" charset="0"/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04DC0294-D544-4252-9D7D-1586353C5C4A}"/>
              </a:ext>
            </a:extLst>
          </p:cNvPr>
          <p:cNvSpPr txBox="1"/>
          <p:nvPr/>
        </p:nvSpPr>
        <p:spPr>
          <a:xfrm rot="19322862">
            <a:off x="6538256" y="1017056"/>
            <a:ext cx="177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Institutional</a:t>
            </a:r>
            <a:r>
              <a:rPr lang="hu-HU" sz="1400" b="1" dirty="0">
                <a:solidFill>
                  <a:schemeClr val="bg1"/>
                </a:solidFill>
                <a:latin typeface="Lucida Fax" panose="02060602050505020204" pitchFamily="18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appearance</a:t>
            </a:r>
            <a:endParaRPr lang="hu-HU" sz="1400" b="1" dirty="0">
              <a:solidFill>
                <a:schemeClr val="bg1"/>
              </a:solidFill>
              <a:latin typeface="Lucida Fax" panose="02060602050505020204" pitchFamily="18" charset="0"/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20E65E48-CA29-4B50-9F7A-0D7DC429A235}"/>
              </a:ext>
            </a:extLst>
          </p:cNvPr>
          <p:cNvSpPr txBox="1"/>
          <p:nvPr/>
        </p:nvSpPr>
        <p:spPr>
          <a:xfrm rot="19552903">
            <a:off x="6104101" y="4438355"/>
            <a:ext cx="1182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chemeClr val="bg1"/>
                </a:solidFill>
                <a:latin typeface="Lucida Fax" panose="02060602050505020204" pitchFamily="18" charset="0"/>
              </a:rPr>
              <a:t>VET Centre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ABB3D481-4EF0-49C8-8804-1623CC73AAE9}"/>
              </a:ext>
            </a:extLst>
          </p:cNvPr>
          <p:cNvSpPr txBox="1"/>
          <p:nvPr/>
        </p:nvSpPr>
        <p:spPr>
          <a:xfrm rot="21271616">
            <a:off x="7741535" y="659302"/>
            <a:ext cx="10030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b="1" dirty="0">
                <a:solidFill>
                  <a:schemeClr val="bg1"/>
                </a:solidFill>
                <a:latin typeface="Lucida Fax" panose="02060602050505020204" pitchFamily="18" charset="0"/>
              </a:rPr>
              <a:t>VET Centre </a:t>
            </a:r>
            <a:r>
              <a:rPr lang="hu-HU" sz="1050" b="1" dirty="0" err="1">
                <a:solidFill>
                  <a:schemeClr val="bg1"/>
                </a:solidFill>
                <a:latin typeface="Lucida Fax" panose="02060602050505020204" pitchFamily="18" charset="0"/>
              </a:rPr>
              <a:t>appearance</a:t>
            </a:r>
            <a:endParaRPr lang="hu-HU" sz="1050" b="1" dirty="0">
              <a:solidFill>
                <a:schemeClr val="bg1"/>
              </a:solidFill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468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zövegdoboz 20">
            <a:extLst>
              <a:ext uri="{FF2B5EF4-FFF2-40B4-BE49-F238E27FC236}">
                <a16:creationId xmlns:a16="http://schemas.microsoft.com/office/drawing/2014/main" id="{E2D56BA7-0DAC-6C2D-1CE8-98ED1CA786A8}"/>
              </a:ext>
            </a:extLst>
          </p:cNvPr>
          <p:cNvSpPr txBox="1"/>
          <p:nvPr/>
        </p:nvSpPr>
        <p:spPr>
          <a:xfrm>
            <a:off x="523875" y="285645"/>
            <a:ext cx="1026795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Cooperating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partners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of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vocational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training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centers</a:t>
            </a:r>
            <a:endParaRPr lang="hu-HU" sz="2800" b="1" dirty="0">
              <a:solidFill>
                <a:srgbClr val="0F70B7"/>
              </a:solidFill>
              <a:latin typeface="Lucida Fax" panose="02060602050505020204" pitchFamily="18" charset="0"/>
              <a:ea typeface="+mj-ea"/>
              <a:cs typeface="+mj-cs"/>
            </a:endParaRPr>
          </a:p>
        </p:txBody>
      </p:sp>
      <p:grpSp>
        <p:nvGrpSpPr>
          <p:cNvPr id="36" name="Csoportba foglalás 35">
            <a:extLst>
              <a:ext uri="{FF2B5EF4-FFF2-40B4-BE49-F238E27FC236}">
                <a16:creationId xmlns:a16="http://schemas.microsoft.com/office/drawing/2014/main" id="{13E2CACE-E3AA-41A7-21D0-39877C45A13E}"/>
              </a:ext>
            </a:extLst>
          </p:cNvPr>
          <p:cNvGrpSpPr/>
          <p:nvPr/>
        </p:nvGrpSpPr>
        <p:grpSpPr>
          <a:xfrm>
            <a:off x="119466" y="1071439"/>
            <a:ext cx="9149308" cy="5084681"/>
            <a:chOff x="1275220" y="1430427"/>
            <a:chExt cx="9149308" cy="5084681"/>
          </a:xfrm>
        </p:grpSpPr>
        <p:grpSp>
          <p:nvGrpSpPr>
            <p:cNvPr id="2" name="Csoportba foglalás 1">
              <a:extLst>
                <a:ext uri="{FF2B5EF4-FFF2-40B4-BE49-F238E27FC236}">
                  <a16:creationId xmlns:a16="http://schemas.microsoft.com/office/drawing/2014/main" id="{C9BA2BE7-4AAF-C192-1036-2C752430E3A5}"/>
                </a:ext>
              </a:extLst>
            </p:cNvPr>
            <p:cNvGrpSpPr/>
            <p:nvPr/>
          </p:nvGrpSpPr>
          <p:grpSpPr>
            <a:xfrm>
              <a:off x="3600008" y="1459709"/>
              <a:ext cx="4486665" cy="4139276"/>
              <a:chOff x="4391456" y="1563816"/>
              <a:chExt cx="4486665" cy="4139276"/>
            </a:xfrm>
          </p:grpSpPr>
          <p:grpSp>
            <p:nvGrpSpPr>
              <p:cNvPr id="3" name="Csoportba foglalás 2">
                <a:extLst>
                  <a:ext uri="{FF2B5EF4-FFF2-40B4-BE49-F238E27FC236}">
                    <a16:creationId xmlns:a16="http://schemas.microsoft.com/office/drawing/2014/main" id="{548123A6-3176-16CD-632C-1F413C4D6E23}"/>
                  </a:ext>
                </a:extLst>
              </p:cNvPr>
              <p:cNvGrpSpPr/>
              <p:nvPr/>
            </p:nvGrpSpPr>
            <p:grpSpPr>
              <a:xfrm>
                <a:off x="4391456" y="1563816"/>
                <a:ext cx="4486665" cy="4139276"/>
                <a:chOff x="4391456" y="1563816"/>
                <a:chExt cx="4486665" cy="4139276"/>
              </a:xfrm>
            </p:grpSpPr>
            <p:grpSp>
              <p:nvGrpSpPr>
                <p:cNvPr id="5" name="Csoportba foglalás 4">
                  <a:extLst>
                    <a:ext uri="{FF2B5EF4-FFF2-40B4-BE49-F238E27FC236}">
                      <a16:creationId xmlns:a16="http://schemas.microsoft.com/office/drawing/2014/main" id="{97CEF5FD-AB67-B7E3-E9F0-517FF4F2C233}"/>
                    </a:ext>
                  </a:extLst>
                </p:cNvPr>
                <p:cNvGrpSpPr/>
                <p:nvPr/>
              </p:nvGrpSpPr>
              <p:grpSpPr>
                <a:xfrm>
                  <a:off x="4422297" y="1563816"/>
                  <a:ext cx="4455824" cy="4139276"/>
                  <a:chOff x="4441796" y="1774797"/>
                  <a:chExt cx="3308408" cy="3308408"/>
                </a:xfrm>
                <a:effectLst/>
                <a:scene3d>
                  <a:camera prst="perspectiveRelaxedModerately">
                    <a:rot lat="19200000" lon="0" rev="0"/>
                  </a:camera>
                  <a:lightRig rig="twoPt" dir="t"/>
                </a:scene3d>
              </p:grpSpPr>
              <p:sp>
                <p:nvSpPr>
                  <p:cNvPr id="12" name="Szabadkézi sokszög: alakzat 11">
                    <a:extLst>
                      <a:ext uri="{FF2B5EF4-FFF2-40B4-BE49-F238E27FC236}">
                        <a16:creationId xmlns:a16="http://schemas.microsoft.com/office/drawing/2014/main" id="{AA431C2B-FCCC-FABF-BD36-E4BCF642170B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952804" y="2827505"/>
                    <a:ext cx="1264375" cy="180975"/>
                  </a:xfrm>
                  <a:custGeom>
                    <a:avLst/>
                    <a:gdLst>
                      <a:gd name="connsiteX0" fmla="*/ 0 w 1264375"/>
                      <a:gd name="connsiteY0" fmla="*/ 0 h 180975"/>
                      <a:gd name="connsiteX1" fmla="*/ 1264375 w 1264375"/>
                      <a:gd name="connsiteY1" fmla="*/ 0 h 180975"/>
                      <a:gd name="connsiteX2" fmla="*/ 1264375 w 1264375"/>
                      <a:gd name="connsiteY2" fmla="*/ 180975 h 180975"/>
                      <a:gd name="connsiteX3" fmla="*/ 0 w 1264375"/>
                      <a:gd name="connsiteY3" fmla="*/ 180974 h 180975"/>
                      <a:gd name="connsiteX4" fmla="*/ 0 w 1264375"/>
                      <a:gd name="connsiteY4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375" h="180975">
                        <a:moveTo>
                          <a:pt x="0" y="0"/>
                        </a:moveTo>
                        <a:lnTo>
                          <a:pt x="1264375" y="0"/>
                        </a:lnTo>
                        <a:lnTo>
                          <a:pt x="1264375" y="180975"/>
                        </a:lnTo>
                        <a:lnTo>
                          <a:pt x="0" y="18097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sp3d extrusionH="508000" prstMaterial="matte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3" name="Szabadkézi sokszög: alakzat 12">
                    <a:extLst>
                      <a:ext uri="{FF2B5EF4-FFF2-40B4-BE49-F238E27FC236}">
                        <a16:creationId xmlns:a16="http://schemas.microsoft.com/office/drawing/2014/main" id="{9D3C7544-FB23-3414-4605-173817D9C779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6516521" y="2285805"/>
                    <a:ext cx="180975" cy="1264375"/>
                  </a:xfrm>
                  <a:custGeom>
                    <a:avLst/>
                    <a:gdLst>
                      <a:gd name="connsiteX0" fmla="*/ 0 w 180975"/>
                      <a:gd name="connsiteY0" fmla="*/ 0 h 1264375"/>
                      <a:gd name="connsiteX1" fmla="*/ 180975 w 180975"/>
                      <a:gd name="connsiteY1" fmla="*/ 0 h 1264375"/>
                      <a:gd name="connsiteX2" fmla="*/ 180975 w 180975"/>
                      <a:gd name="connsiteY2" fmla="*/ 1264375 h 1264375"/>
                      <a:gd name="connsiteX3" fmla="*/ 0 w 180975"/>
                      <a:gd name="connsiteY3" fmla="*/ 1264375 h 1264375"/>
                      <a:gd name="connsiteX4" fmla="*/ 0 w 180975"/>
                      <a:gd name="connsiteY4" fmla="*/ 0 h 1264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975" h="1264375">
                        <a:moveTo>
                          <a:pt x="0" y="0"/>
                        </a:moveTo>
                        <a:lnTo>
                          <a:pt x="180975" y="0"/>
                        </a:lnTo>
                        <a:lnTo>
                          <a:pt x="180975" y="1264375"/>
                        </a:lnTo>
                        <a:lnTo>
                          <a:pt x="0" y="126437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sp3d extrusionH="508000" prstMaterial="matte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4" name="Szabadkézi sokszög: alakzat 13">
                    <a:extLst>
                      <a:ext uri="{FF2B5EF4-FFF2-40B4-BE49-F238E27FC236}">
                        <a16:creationId xmlns:a16="http://schemas.microsoft.com/office/drawing/2014/main" id="{B3CA9662-B212-A6E1-9FDF-DA08FF151445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5494504" y="3307822"/>
                    <a:ext cx="180975" cy="1264375"/>
                  </a:xfrm>
                  <a:custGeom>
                    <a:avLst/>
                    <a:gdLst>
                      <a:gd name="connsiteX0" fmla="*/ 0 w 180975"/>
                      <a:gd name="connsiteY0" fmla="*/ 0 h 1264375"/>
                      <a:gd name="connsiteX1" fmla="*/ 180975 w 180975"/>
                      <a:gd name="connsiteY1" fmla="*/ 0 h 1264375"/>
                      <a:gd name="connsiteX2" fmla="*/ 180975 w 180975"/>
                      <a:gd name="connsiteY2" fmla="*/ 1264375 h 1264375"/>
                      <a:gd name="connsiteX3" fmla="*/ 0 w 180975"/>
                      <a:gd name="connsiteY3" fmla="*/ 1264374 h 1264375"/>
                      <a:gd name="connsiteX4" fmla="*/ 0 w 180975"/>
                      <a:gd name="connsiteY4" fmla="*/ 0 h 1264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975" h="1264375">
                        <a:moveTo>
                          <a:pt x="0" y="0"/>
                        </a:moveTo>
                        <a:lnTo>
                          <a:pt x="180975" y="0"/>
                        </a:lnTo>
                        <a:lnTo>
                          <a:pt x="180975" y="1264375"/>
                        </a:lnTo>
                        <a:lnTo>
                          <a:pt x="0" y="126437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sp3d extrusionH="508000" prstMaterial="matte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5" name="Szabadkézi sokszög: alakzat 14">
                    <a:extLst>
                      <a:ext uri="{FF2B5EF4-FFF2-40B4-BE49-F238E27FC236}">
                        <a16:creationId xmlns:a16="http://schemas.microsoft.com/office/drawing/2014/main" id="{D8164FD0-C752-38A7-13B2-721CA4508081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5974821" y="3849522"/>
                    <a:ext cx="1264375" cy="180975"/>
                  </a:xfrm>
                  <a:custGeom>
                    <a:avLst/>
                    <a:gdLst>
                      <a:gd name="connsiteX0" fmla="*/ 0 w 1264375"/>
                      <a:gd name="connsiteY0" fmla="*/ 0 h 180975"/>
                      <a:gd name="connsiteX1" fmla="*/ 1264375 w 1264375"/>
                      <a:gd name="connsiteY1" fmla="*/ 0 h 180975"/>
                      <a:gd name="connsiteX2" fmla="*/ 1264375 w 1264375"/>
                      <a:gd name="connsiteY2" fmla="*/ 180975 h 180975"/>
                      <a:gd name="connsiteX3" fmla="*/ 0 w 1264375"/>
                      <a:gd name="connsiteY3" fmla="*/ 180975 h 180975"/>
                      <a:gd name="connsiteX4" fmla="*/ 0 w 1264375"/>
                      <a:gd name="connsiteY4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375" h="180975">
                        <a:moveTo>
                          <a:pt x="0" y="0"/>
                        </a:moveTo>
                        <a:lnTo>
                          <a:pt x="1264375" y="0"/>
                        </a:lnTo>
                        <a:lnTo>
                          <a:pt x="1264375" y="180975"/>
                        </a:lnTo>
                        <a:lnTo>
                          <a:pt x="0" y="18097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sp3d extrusionH="508000" prstMaterial="matte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6" name="Szabadkézi sokszög: alakzat 15">
                    <a:extLst>
                      <a:ext uri="{FF2B5EF4-FFF2-40B4-BE49-F238E27FC236}">
                        <a16:creationId xmlns:a16="http://schemas.microsoft.com/office/drawing/2014/main" id="{AAF6A9BB-EDE9-D47F-E9F3-D58DAD04AB73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5463812" y="1774797"/>
                    <a:ext cx="1264375" cy="1264375"/>
                  </a:xfrm>
                  <a:custGeom>
                    <a:avLst/>
                    <a:gdLst>
                      <a:gd name="connsiteX0" fmla="*/ 62335 w 1264375"/>
                      <a:gd name="connsiteY0" fmla="*/ 62335 h 1264375"/>
                      <a:gd name="connsiteX1" fmla="*/ 212822 w 1264375"/>
                      <a:gd name="connsiteY1" fmla="*/ 1 h 1264375"/>
                      <a:gd name="connsiteX2" fmla="*/ 1264375 w 1264375"/>
                      <a:gd name="connsiteY2" fmla="*/ 0 h 1264375"/>
                      <a:gd name="connsiteX3" fmla="*/ 1264375 w 1264375"/>
                      <a:gd name="connsiteY3" fmla="*/ 1264375 h 1264375"/>
                      <a:gd name="connsiteX4" fmla="*/ 0 w 1264375"/>
                      <a:gd name="connsiteY4" fmla="*/ 1264375 h 1264375"/>
                      <a:gd name="connsiteX5" fmla="*/ 0 w 1264375"/>
                      <a:gd name="connsiteY5" fmla="*/ 212823 h 1264375"/>
                      <a:gd name="connsiteX6" fmla="*/ 62335 w 1264375"/>
                      <a:gd name="connsiteY6" fmla="*/ 62335 h 1264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64375" h="1264375">
                        <a:moveTo>
                          <a:pt x="62335" y="62335"/>
                        </a:moveTo>
                        <a:cubicBezTo>
                          <a:pt x="100848" y="23822"/>
                          <a:pt x="154053" y="1"/>
                          <a:pt x="212822" y="1"/>
                        </a:cubicBezTo>
                        <a:lnTo>
                          <a:pt x="1264375" y="0"/>
                        </a:lnTo>
                        <a:lnTo>
                          <a:pt x="1264375" y="1264375"/>
                        </a:lnTo>
                        <a:lnTo>
                          <a:pt x="0" y="1264375"/>
                        </a:lnTo>
                        <a:lnTo>
                          <a:pt x="0" y="212823"/>
                        </a:lnTo>
                        <a:cubicBezTo>
                          <a:pt x="0" y="154054"/>
                          <a:pt x="23821" y="100848"/>
                          <a:pt x="62335" y="62335"/>
                        </a:cubicBezTo>
                        <a:close/>
                      </a:path>
                    </a:pathLst>
                  </a:custGeom>
                  <a:solidFill>
                    <a:srgbClr val="A9BF53"/>
                  </a:solidFill>
                  <a:ln>
                    <a:noFill/>
                  </a:ln>
                  <a:sp3d extrusionH="508000" prstMaterial="matte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7" name="Szabadkézi sokszög: alakzat 16">
                    <a:extLst>
                      <a:ext uri="{FF2B5EF4-FFF2-40B4-BE49-F238E27FC236}">
                        <a16:creationId xmlns:a16="http://schemas.microsoft.com/office/drawing/2014/main" id="{9E6A6504-54DF-0908-CDEA-AD4010C8E027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41796" y="2796813"/>
                    <a:ext cx="1264375" cy="1264375"/>
                  </a:xfrm>
                  <a:custGeom>
                    <a:avLst/>
                    <a:gdLst>
                      <a:gd name="connsiteX0" fmla="*/ 0 w 1264375"/>
                      <a:gd name="connsiteY0" fmla="*/ 0 h 1264375"/>
                      <a:gd name="connsiteX1" fmla="*/ 1264375 w 1264375"/>
                      <a:gd name="connsiteY1" fmla="*/ 1 h 1264375"/>
                      <a:gd name="connsiteX2" fmla="*/ 1264375 w 1264375"/>
                      <a:gd name="connsiteY2" fmla="*/ 1264375 h 1264375"/>
                      <a:gd name="connsiteX3" fmla="*/ 212822 w 1264375"/>
                      <a:gd name="connsiteY3" fmla="*/ 1264375 h 1264375"/>
                      <a:gd name="connsiteX4" fmla="*/ 0 w 1264375"/>
                      <a:gd name="connsiteY4" fmla="*/ 1051553 h 1264375"/>
                      <a:gd name="connsiteX5" fmla="*/ 0 w 1264375"/>
                      <a:gd name="connsiteY5" fmla="*/ 0 h 1264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64375" h="1264375">
                        <a:moveTo>
                          <a:pt x="0" y="0"/>
                        </a:moveTo>
                        <a:lnTo>
                          <a:pt x="1264375" y="1"/>
                        </a:lnTo>
                        <a:lnTo>
                          <a:pt x="1264375" y="1264375"/>
                        </a:lnTo>
                        <a:lnTo>
                          <a:pt x="212822" y="1264375"/>
                        </a:lnTo>
                        <a:cubicBezTo>
                          <a:pt x="95284" y="1264375"/>
                          <a:pt x="0" y="1169091"/>
                          <a:pt x="0" y="1051553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F70B7"/>
                  </a:solidFill>
                  <a:ln>
                    <a:noFill/>
                  </a:ln>
                  <a:sp3d extrusionH="508000" prstMaterial="matte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8" name="Szabadkézi sokszög: alakzat 17">
                    <a:extLst>
                      <a:ext uri="{FF2B5EF4-FFF2-40B4-BE49-F238E27FC236}">
                        <a16:creationId xmlns:a16="http://schemas.microsoft.com/office/drawing/2014/main" id="{025CE4EE-ED5A-0DAF-C5DE-6925ECAA921A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6485829" y="2796814"/>
                    <a:ext cx="1264375" cy="1264375"/>
                  </a:xfrm>
                  <a:custGeom>
                    <a:avLst/>
                    <a:gdLst>
                      <a:gd name="connsiteX0" fmla="*/ 0 w 1264375"/>
                      <a:gd name="connsiteY0" fmla="*/ 0 h 1264375"/>
                      <a:gd name="connsiteX1" fmla="*/ 1051553 w 1264375"/>
                      <a:gd name="connsiteY1" fmla="*/ 0 h 1264375"/>
                      <a:gd name="connsiteX2" fmla="*/ 1264375 w 1264375"/>
                      <a:gd name="connsiteY2" fmla="*/ 212822 h 1264375"/>
                      <a:gd name="connsiteX3" fmla="*/ 1264375 w 1264375"/>
                      <a:gd name="connsiteY3" fmla="*/ 1264375 h 1264375"/>
                      <a:gd name="connsiteX4" fmla="*/ 0 w 1264375"/>
                      <a:gd name="connsiteY4" fmla="*/ 1264375 h 1264375"/>
                      <a:gd name="connsiteX5" fmla="*/ 0 w 1264375"/>
                      <a:gd name="connsiteY5" fmla="*/ 0 h 1264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64375" h="1264375">
                        <a:moveTo>
                          <a:pt x="0" y="0"/>
                        </a:moveTo>
                        <a:lnTo>
                          <a:pt x="1051553" y="0"/>
                        </a:lnTo>
                        <a:cubicBezTo>
                          <a:pt x="1169091" y="0"/>
                          <a:pt x="1264375" y="95284"/>
                          <a:pt x="1264375" y="212822"/>
                        </a:cubicBezTo>
                        <a:lnTo>
                          <a:pt x="1264375" y="1264375"/>
                        </a:lnTo>
                        <a:lnTo>
                          <a:pt x="0" y="126437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08123"/>
                  </a:solidFill>
                  <a:ln>
                    <a:noFill/>
                  </a:ln>
                  <a:sp3d extrusionH="508000" prstMaterial="matte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9" name="Szabadkézi sokszög: alakzat 18">
                    <a:extLst>
                      <a:ext uri="{FF2B5EF4-FFF2-40B4-BE49-F238E27FC236}">
                        <a16:creationId xmlns:a16="http://schemas.microsoft.com/office/drawing/2014/main" id="{11122E27-17DD-2712-50E2-2F9EE70BA580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6005512" y="3338514"/>
                    <a:ext cx="180975" cy="180975"/>
                  </a:xfrm>
                  <a:custGeom>
                    <a:avLst/>
                    <a:gdLst>
                      <a:gd name="connsiteX0" fmla="*/ 0 w 180975"/>
                      <a:gd name="connsiteY0" fmla="*/ 0 h 180975"/>
                      <a:gd name="connsiteX1" fmla="*/ 180975 w 180975"/>
                      <a:gd name="connsiteY1" fmla="*/ 0 h 180975"/>
                      <a:gd name="connsiteX2" fmla="*/ 180975 w 180975"/>
                      <a:gd name="connsiteY2" fmla="*/ 180975 h 180975"/>
                      <a:gd name="connsiteX3" fmla="*/ 0 w 180975"/>
                      <a:gd name="connsiteY3" fmla="*/ 180975 h 180975"/>
                      <a:gd name="connsiteX4" fmla="*/ 0 w 180975"/>
                      <a:gd name="connsiteY4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975" h="180975">
                        <a:moveTo>
                          <a:pt x="0" y="0"/>
                        </a:moveTo>
                        <a:lnTo>
                          <a:pt x="180975" y="0"/>
                        </a:lnTo>
                        <a:lnTo>
                          <a:pt x="180975" y="180975"/>
                        </a:lnTo>
                        <a:lnTo>
                          <a:pt x="0" y="18097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sp3d extrusionH="508000" prstMaterial="matte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20" name="Szabadkézi sokszög: alakzat 19">
                    <a:extLst>
                      <a:ext uri="{FF2B5EF4-FFF2-40B4-BE49-F238E27FC236}">
                        <a16:creationId xmlns:a16="http://schemas.microsoft.com/office/drawing/2014/main" id="{963BA71B-2FB3-35C4-8E68-4ADC8B95BFAF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5463812" y="3818830"/>
                    <a:ext cx="1264375" cy="1264375"/>
                  </a:xfrm>
                  <a:custGeom>
                    <a:avLst/>
                    <a:gdLst>
                      <a:gd name="connsiteX0" fmla="*/ 0 w 1264375"/>
                      <a:gd name="connsiteY0" fmla="*/ 0 h 1264375"/>
                      <a:gd name="connsiteX1" fmla="*/ 1264375 w 1264375"/>
                      <a:gd name="connsiteY1" fmla="*/ 0 h 1264375"/>
                      <a:gd name="connsiteX2" fmla="*/ 1264375 w 1264375"/>
                      <a:gd name="connsiteY2" fmla="*/ 1051553 h 1264375"/>
                      <a:gd name="connsiteX3" fmla="*/ 1051553 w 1264375"/>
                      <a:gd name="connsiteY3" fmla="*/ 1264375 h 1264375"/>
                      <a:gd name="connsiteX4" fmla="*/ 0 w 1264375"/>
                      <a:gd name="connsiteY4" fmla="*/ 1264375 h 1264375"/>
                      <a:gd name="connsiteX5" fmla="*/ 0 w 1264375"/>
                      <a:gd name="connsiteY5" fmla="*/ 0 h 1264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64375" h="1264375">
                        <a:moveTo>
                          <a:pt x="0" y="0"/>
                        </a:moveTo>
                        <a:lnTo>
                          <a:pt x="1264375" y="0"/>
                        </a:lnTo>
                        <a:lnTo>
                          <a:pt x="1264375" y="1051553"/>
                        </a:lnTo>
                        <a:cubicBezTo>
                          <a:pt x="1264375" y="1169091"/>
                          <a:pt x="1169091" y="1264375"/>
                          <a:pt x="1051553" y="1264375"/>
                        </a:cubicBezTo>
                        <a:lnTo>
                          <a:pt x="0" y="126437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2583"/>
                  </a:solidFill>
                  <a:ln>
                    <a:noFill/>
                  </a:ln>
                  <a:sp3d extrusionH="508000" prstMaterial="matte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hu-HU"/>
                  </a:p>
                </p:txBody>
              </p:sp>
            </p:grpSp>
            <p:sp>
              <p:nvSpPr>
                <p:cNvPr id="6" name="Szabadkézi sokszög: alakzat 5">
                  <a:extLst>
                    <a:ext uri="{FF2B5EF4-FFF2-40B4-BE49-F238E27FC236}">
                      <a16:creationId xmlns:a16="http://schemas.microsoft.com/office/drawing/2014/main" id="{134FE714-3B39-7944-64D2-97EA646F493D}"/>
                    </a:ext>
                  </a:extLst>
                </p:cNvPr>
                <p:cNvSpPr/>
                <p:nvPr/>
              </p:nvSpPr>
              <p:spPr>
                <a:xfrm rot="2732590">
                  <a:off x="6477904" y="3857111"/>
                  <a:ext cx="35314" cy="37144"/>
                </a:xfrm>
                <a:custGeom>
                  <a:avLst/>
                  <a:gdLst>
                    <a:gd name="connsiteX0" fmla="*/ 0 w 31575"/>
                    <a:gd name="connsiteY0" fmla="*/ 31575 h 31575"/>
                    <a:gd name="connsiteX1" fmla="*/ 31575 w 31575"/>
                    <a:gd name="connsiteY1" fmla="*/ 0 h 31575"/>
                    <a:gd name="connsiteX2" fmla="*/ 31575 w 31575"/>
                    <a:gd name="connsiteY2" fmla="*/ 31470 h 31575"/>
                    <a:gd name="connsiteX3" fmla="*/ 0 w 31575"/>
                    <a:gd name="connsiteY3" fmla="*/ 31575 h 3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5" h="31575">
                      <a:moveTo>
                        <a:pt x="0" y="31575"/>
                      </a:moveTo>
                      <a:lnTo>
                        <a:pt x="31575" y="0"/>
                      </a:lnTo>
                      <a:lnTo>
                        <a:pt x="31575" y="31470"/>
                      </a:lnTo>
                      <a:lnTo>
                        <a:pt x="0" y="31575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hu-HU"/>
                </a:p>
              </p:txBody>
            </p:sp>
            <p:pic>
              <p:nvPicPr>
                <p:cNvPr id="7" name="Ábra 6" descr="Iskola">
                  <a:extLst>
                    <a:ext uri="{FF2B5EF4-FFF2-40B4-BE49-F238E27FC236}">
                      <a16:creationId xmlns:a16="http://schemas.microsoft.com/office/drawing/2014/main" id="{0549FF1F-3464-E5DD-F868-C93ED83B43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91456" y="3225023"/>
                  <a:ext cx="851487" cy="809538"/>
                </a:xfrm>
                <a:prstGeom prst="rect">
                  <a:avLst/>
                </a:prstGeom>
              </p:spPr>
            </p:pic>
            <p:pic>
              <p:nvPicPr>
                <p:cNvPr id="8" name="Ábra 7" descr="Bőrönd">
                  <a:extLst>
                    <a:ext uri="{FF2B5EF4-FFF2-40B4-BE49-F238E27FC236}">
                      <a16:creationId xmlns:a16="http://schemas.microsoft.com/office/drawing/2014/main" id="{D9B7DBD2-FF9F-7B58-3DF4-D0FA4E19A1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99124" y="3286184"/>
                  <a:ext cx="717648" cy="682293"/>
                </a:xfrm>
                <a:prstGeom prst="rect">
                  <a:avLst/>
                </a:prstGeom>
              </p:spPr>
            </p:pic>
            <p:sp>
              <p:nvSpPr>
                <p:cNvPr id="9" name="Rombusz 8">
                  <a:extLst>
                    <a:ext uri="{FF2B5EF4-FFF2-40B4-BE49-F238E27FC236}">
                      <a16:creationId xmlns:a16="http://schemas.microsoft.com/office/drawing/2014/main" id="{0CA8ABEE-38E0-FED6-3C1A-AD74FADC1FD9}"/>
                    </a:ext>
                  </a:extLst>
                </p:cNvPr>
                <p:cNvSpPr/>
                <p:nvPr/>
              </p:nvSpPr>
              <p:spPr>
                <a:xfrm>
                  <a:off x="6174920" y="3137578"/>
                  <a:ext cx="943463" cy="896983"/>
                </a:xfrm>
                <a:prstGeom prst="diamond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pic>
              <p:nvPicPr>
                <p:cNvPr id="10" name="Ábra 9" descr="Kézfogás">
                  <a:extLst>
                    <a:ext uri="{FF2B5EF4-FFF2-40B4-BE49-F238E27FC236}">
                      <a16:creationId xmlns:a16="http://schemas.microsoft.com/office/drawing/2014/main" id="{0356B9F4-1937-AD29-88B2-0A232547F2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05613" y="3272658"/>
                  <a:ext cx="696028" cy="661738"/>
                </a:xfrm>
                <a:prstGeom prst="rect">
                  <a:avLst/>
                </a:prstGeom>
              </p:spPr>
            </p:pic>
            <p:pic>
              <p:nvPicPr>
                <p:cNvPr id="11" name="Kép 10">
                  <a:extLst>
                    <a:ext uri="{FF2B5EF4-FFF2-40B4-BE49-F238E27FC236}">
                      <a16:creationId xmlns:a16="http://schemas.microsoft.com/office/drawing/2014/main" id="{FDCE6A7B-EA16-B277-823F-1FD9B267CE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colorTemperature colorTemp="6503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218941" y="2134751"/>
                  <a:ext cx="741364" cy="70484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4" name="Ábra 3" descr="Nyitott mappa">
                <a:extLst>
                  <a:ext uri="{FF2B5EF4-FFF2-40B4-BE49-F238E27FC236}">
                    <a16:creationId xmlns:a16="http://schemas.microsoft.com/office/drawing/2014/main" id="{25C0C4B6-3BBF-77D1-0FC2-BA1AEB960B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5613" y="4877275"/>
                <a:ext cx="654692" cy="654692"/>
              </a:xfrm>
              <a:prstGeom prst="rect">
                <a:avLst/>
              </a:prstGeom>
            </p:spPr>
          </p:pic>
        </p:grpSp>
        <p:sp>
          <p:nvSpPr>
            <p:cNvPr id="23" name="Szövegdoboz 22">
              <a:extLst>
                <a:ext uri="{FF2B5EF4-FFF2-40B4-BE49-F238E27FC236}">
                  <a16:creationId xmlns:a16="http://schemas.microsoft.com/office/drawing/2014/main" id="{D422092A-D0A9-6E66-FA14-EC9F92D645FC}"/>
                </a:ext>
              </a:extLst>
            </p:cNvPr>
            <p:cNvSpPr txBox="1"/>
            <p:nvPr/>
          </p:nvSpPr>
          <p:spPr>
            <a:xfrm>
              <a:off x="1275220" y="3284123"/>
              <a:ext cx="23226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Primary</a:t>
              </a:r>
              <a:r>
                <a:rPr lang="hu-HU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schools</a:t>
              </a:r>
              <a:r>
                <a:rPr lang="hu-HU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, </a:t>
              </a:r>
              <a:r>
                <a:rPr lang="hu-HU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school</a:t>
              </a:r>
              <a:r>
                <a:rPr lang="hu-HU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districts</a:t>
              </a:r>
              <a:endPara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endParaRPr>
            </a:p>
          </p:txBody>
        </p:sp>
        <p:sp>
          <p:nvSpPr>
            <p:cNvPr id="25" name="Szövegdoboz 24">
              <a:extLst>
                <a:ext uri="{FF2B5EF4-FFF2-40B4-BE49-F238E27FC236}">
                  <a16:creationId xmlns:a16="http://schemas.microsoft.com/office/drawing/2014/main" id="{84FA81BA-EBDF-C1C2-65C3-CBA332197C80}"/>
                </a:ext>
              </a:extLst>
            </p:cNvPr>
            <p:cNvSpPr txBox="1"/>
            <p:nvPr/>
          </p:nvSpPr>
          <p:spPr>
            <a:xfrm>
              <a:off x="4653971" y="1430427"/>
              <a:ext cx="26537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Regional</a:t>
              </a:r>
              <a:r>
                <a:rPr lang="hu-HU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chambers</a:t>
              </a:r>
              <a:endPara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endParaRPr>
            </a:p>
          </p:txBody>
        </p:sp>
        <p:sp>
          <p:nvSpPr>
            <p:cNvPr id="27" name="Szövegdoboz 26">
              <a:extLst>
                <a:ext uri="{FF2B5EF4-FFF2-40B4-BE49-F238E27FC236}">
                  <a16:creationId xmlns:a16="http://schemas.microsoft.com/office/drawing/2014/main" id="{44C422D6-ED7D-5F39-9E92-A602B0BB205E}"/>
                </a:ext>
              </a:extLst>
            </p:cNvPr>
            <p:cNvSpPr txBox="1"/>
            <p:nvPr/>
          </p:nvSpPr>
          <p:spPr>
            <a:xfrm>
              <a:off x="4111323" y="5868777"/>
              <a:ext cx="3738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Municipalities</a:t>
              </a:r>
              <a:r>
                <a:rPr lang="hu-HU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, </a:t>
              </a:r>
            </a:p>
            <a:p>
              <a:pPr algn="ctr"/>
              <a:r>
                <a:rPr lang="hu-HU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government</a:t>
              </a:r>
              <a:r>
                <a:rPr lang="hu-HU" b="1" dirty="0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 </a:t>
              </a:r>
              <a:r>
                <a:rPr lang="hu-HU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offices</a:t>
              </a:r>
              <a:endPara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endParaRPr>
            </a:p>
          </p:txBody>
        </p:sp>
        <p:sp>
          <p:nvSpPr>
            <p:cNvPr id="28" name="Szövegdoboz 27">
              <a:extLst>
                <a:ext uri="{FF2B5EF4-FFF2-40B4-BE49-F238E27FC236}">
                  <a16:creationId xmlns:a16="http://schemas.microsoft.com/office/drawing/2014/main" id="{D802FD22-6466-8FE4-EC3E-F54BC6B9B3A8}"/>
                </a:ext>
              </a:extLst>
            </p:cNvPr>
            <p:cNvSpPr txBox="1"/>
            <p:nvPr/>
          </p:nvSpPr>
          <p:spPr>
            <a:xfrm>
              <a:off x="8304415" y="3338557"/>
              <a:ext cx="2120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 err="1">
                  <a:solidFill>
                    <a:schemeClr val="bg2">
                      <a:lumMod val="50000"/>
                    </a:schemeClr>
                  </a:solidFill>
                  <a:latin typeface="Lucida Fax" panose="02060602050505020204" pitchFamily="18" charset="0"/>
                </a:rPr>
                <a:t>Companies</a:t>
              </a:r>
              <a:endParaRPr lang="hu-HU" b="1" dirty="0">
                <a:solidFill>
                  <a:schemeClr val="bg2">
                    <a:lumMod val="50000"/>
                  </a:schemeClr>
                </a:solidFill>
                <a:latin typeface="Lucida Fax" panose="02060602050505020204" pitchFamily="18" charset="0"/>
              </a:endParaRPr>
            </a:p>
          </p:txBody>
        </p:sp>
      </p:grpSp>
      <p:pic>
        <p:nvPicPr>
          <p:cNvPr id="30" name="Kép 29">
            <a:extLst>
              <a:ext uri="{FF2B5EF4-FFF2-40B4-BE49-F238E27FC236}">
                <a16:creationId xmlns:a16="http://schemas.microsoft.com/office/drawing/2014/main" id="{DA4F892D-77C2-CF74-16FA-BD2FE70A2A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431" y="4414180"/>
            <a:ext cx="2450553" cy="1492442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E4DD6A0B-B7EA-4CFE-293B-FF61F4264B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286" y="2590557"/>
            <a:ext cx="2322698" cy="1516687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EF71B3B4-F813-4ACB-BFEE-DF4FDA23A7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591" y="1085745"/>
            <a:ext cx="1806110" cy="111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01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E436CD76-7375-1E24-459A-6E51A34DE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8" t="15341" r="34766" b="7476"/>
          <a:stretch/>
        </p:blipFill>
        <p:spPr>
          <a:xfrm rot="1013668">
            <a:off x="3247040" y="1403392"/>
            <a:ext cx="3386951" cy="4465384"/>
          </a:xfrm>
          <a:prstGeom prst="rect">
            <a:avLst/>
          </a:prstGeom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ED29C695-C60D-8F23-C516-9830656E70EC}"/>
              </a:ext>
            </a:extLst>
          </p:cNvPr>
          <p:cNvGrpSpPr/>
          <p:nvPr/>
        </p:nvGrpSpPr>
        <p:grpSpPr>
          <a:xfrm>
            <a:off x="6130370" y="983474"/>
            <a:ext cx="5812639" cy="4932723"/>
            <a:chOff x="5328552" y="2230841"/>
            <a:chExt cx="5712298" cy="4381113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D258894-6487-4822-62D1-F4019B2BB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813" t="11682" r="34683" b="1027"/>
            <a:stretch/>
          </p:blipFill>
          <p:spPr>
            <a:xfrm rot="1271872">
              <a:off x="8616447" y="2899480"/>
              <a:ext cx="2424403" cy="3712474"/>
            </a:xfrm>
            <a:prstGeom prst="rect">
              <a:avLst/>
            </a:prstGeom>
          </p:spPr>
        </p:pic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000857AF-76AF-19BE-EDBF-9DA667024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701" t="8805" r="34683" b="3894"/>
            <a:stretch/>
          </p:blipFill>
          <p:spPr>
            <a:xfrm rot="745668">
              <a:off x="6908167" y="2301154"/>
              <a:ext cx="2416904" cy="3712475"/>
            </a:xfrm>
            <a:prstGeom prst="rect">
              <a:avLst/>
            </a:prstGeom>
          </p:spPr>
        </p:pic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9C30ABB5-764D-DD4D-BB60-3110FF03D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478" t="12592" r="34403"/>
            <a:stretch/>
          </p:blipFill>
          <p:spPr>
            <a:xfrm>
              <a:off x="5328552" y="2230841"/>
              <a:ext cx="2416904" cy="3712475"/>
            </a:xfrm>
            <a:prstGeom prst="rect">
              <a:avLst/>
            </a:prstGeom>
          </p:spPr>
        </p:pic>
      </p:grpSp>
      <p:pic>
        <p:nvPicPr>
          <p:cNvPr id="8" name="Kép 7">
            <a:extLst>
              <a:ext uri="{FF2B5EF4-FFF2-40B4-BE49-F238E27FC236}">
                <a16:creationId xmlns:a16="http://schemas.microsoft.com/office/drawing/2014/main" id="{86419E8E-182B-BB5E-C761-43863EE46E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1" t="16942" r="35469" b="7330"/>
          <a:stretch/>
        </p:blipFill>
        <p:spPr>
          <a:xfrm>
            <a:off x="340992" y="1253258"/>
            <a:ext cx="3297557" cy="4597131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40AC290C-9912-36C6-BED4-44FA84DE750E}"/>
              </a:ext>
            </a:extLst>
          </p:cNvPr>
          <p:cNvSpPr txBox="1"/>
          <p:nvPr/>
        </p:nvSpPr>
        <p:spPr>
          <a:xfrm>
            <a:off x="533400" y="352274"/>
            <a:ext cx="92027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Career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guidance</a:t>
            </a:r>
            <a:r>
              <a:rPr lang="hu-HU" sz="2800" b="1" dirty="0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 </a:t>
            </a:r>
            <a:r>
              <a:rPr lang="hu-HU" sz="2800" b="1" dirty="0" err="1">
                <a:solidFill>
                  <a:srgbClr val="0F70B7"/>
                </a:solidFill>
                <a:latin typeface="Lucida Fax" panose="02060602050505020204" pitchFamily="18" charset="0"/>
                <a:ea typeface="+mj-ea"/>
                <a:cs typeface="+mj-cs"/>
              </a:rPr>
              <a:t>publications</a:t>
            </a:r>
            <a:endParaRPr lang="hu-HU" sz="2800" b="1" dirty="0">
              <a:solidFill>
                <a:srgbClr val="0F70B7"/>
              </a:solidFill>
              <a:latin typeface="Lucida Fax" panose="02060602050505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275571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4339</TotalTime>
  <Words>746</Words>
  <Application>Microsoft Office PowerPoint</Application>
  <PresentationFormat>Szélesvásznú</PresentationFormat>
  <Paragraphs>144</Paragraphs>
  <Slides>18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18</vt:i4>
      </vt:variant>
    </vt:vector>
  </HeadingPairs>
  <TitlesOfParts>
    <vt:vector size="27" baseType="lpstr">
      <vt:lpstr>Agency FB</vt:lpstr>
      <vt:lpstr>Arial</vt:lpstr>
      <vt:lpstr>Calibri</vt:lpstr>
      <vt:lpstr>Calibri Light</vt:lpstr>
      <vt:lpstr>Lucida Fax</vt:lpstr>
      <vt:lpstr>Rockwell Nova</vt:lpstr>
      <vt:lpstr>Rockwell Nova Cond</vt:lpstr>
      <vt:lpstr>1_Office-téma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Karitatív tevékenység a szakképzési centrumok részeként működő intézményekben</dc:title>
  <dc:creator>Sz. Horváth Mária</dc:creator>
  <cp:lastModifiedBy>Varga Cintia Eszter</cp:lastModifiedBy>
  <cp:revision>300</cp:revision>
  <dcterms:created xsi:type="dcterms:W3CDTF">2023-10-05T08:56:19Z</dcterms:created>
  <dcterms:modified xsi:type="dcterms:W3CDTF">2024-11-14T12:44:26Z</dcterms:modified>
</cp:coreProperties>
</file>